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58" r:id="rId4"/>
    <p:sldId id="259" r:id="rId5"/>
    <p:sldId id="272" r:id="rId6"/>
    <p:sldId id="261" r:id="rId7"/>
    <p:sldId id="262" r:id="rId8"/>
    <p:sldId id="260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27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4A4A4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27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4A4A4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27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4A4A4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1747500" cy="6299200"/>
          </a:xfrm>
          <a:custGeom>
            <a:avLst/>
            <a:gdLst/>
            <a:ahLst/>
            <a:cxnLst/>
            <a:rect l="l" t="t" r="r" b="b"/>
            <a:pathLst>
              <a:path w="11747500" h="6299200">
                <a:moveTo>
                  <a:pt x="11746992" y="0"/>
                </a:moveTo>
                <a:lnTo>
                  <a:pt x="0" y="0"/>
                </a:lnTo>
                <a:lnTo>
                  <a:pt x="0" y="6298692"/>
                </a:lnTo>
                <a:lnTo>
                  <a:pt x="11746992" y="0"/>
                </a:lnTo>
                <a:close/>
              </a:path>
            </a:pathLst>
          </a:custGeom>
          <a:solidFill>
            <a:srgbClr val="EA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4667"/>
            <a:ext cx="2362200" cy="1241425"/>
          </a:xfrm>
          <a:custGeom>
            <a:avLst/>
            <a:gdLst/>
            <a:ahLst/>
            <a:cxnLst/>
            <a:rect l="l" t="t" r="r" b="b"/>
            <a:pathLst>
              <a:path w="2362200" h="1241425">
                <a:moveTo>
                  <a:pt x="0" y="1240967"/>
                </a:moveTo>
                <a:lnTo>
                  <a:pt x="2362200" y="0"/>
                </a:lnTo>
              </a:path>
            </a:pathLst>
          </a:custGeom>
          <a:ln w="914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59663" y="559308"/>
            <a:ext cx="8333740" cy="939165"/>
          </a:xfrm>
          <a:custGeom>
            <a:avLst/>
            <a:gdLst/>
            <a:ahLst/>
            <a:cxnLst/>
            <a:rect l="l" t="t" r="r" b="b"/>
            <a:pathLst>
              <a:path w="8333740" h="939165">
                <a:moveTo>
                  <a:pt x="8333232" y="0"/>
                </a:moveTo>
                <a:lnTo>
                  <a:pt x="0" y="0"/>
                </a:lnTo>
                <a:lnTo>
                  <a:pt x="0" y="938784"/>
                </a:lnTo>
                <a:lnTo>
                  <a:pt x="8333232" y="938784"/>
                </a:lnTo>
                <a:lnTo>
                  <a:pt x="8333232" y="0"/>
                </a:lnTo>
                <a:close/>
              </a:path>
            </a:pathLst>
          </a:custGeom>
          <a:solidFill>
            <a:srgbClr val="FFFFFF">
              <a:alpha val="8941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27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4A4A4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4A4A4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39467" y="0"/>
            <a:ext cx="10353040" cy="5638800"/>
          </a:xfrm>
          <a:custGeom>
            <a:avLst/>
            <a:gdLst/>
            <a:ahLst/>
            <a:cxnLst/>
            <a:rect l="l" t="t" r="r" b="b"/>
            <a:pathLst>
              <a:path w="10353040" h="5638800">
                <a:moveTo>
                  <a:pt x="10352532" y="0"/>
                </a:moveTo>
                <a:lnTo>
                  <a:pt x="0" y="0"/>
                </a:lnTo>
                <a:lnTo>
                  <a:pt x="10352532" y="5638800"/>
                </a:lnTo>
                <a:lnTo>
                  <a:pt x="10352532" y="0"/>
                </a:lnTo>
                <a:close/>
              </a:path>
            </a:pathLst>
          </a:custGeom>
          <a:solidFill>
            <a:srgbClr val="001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77895" y="0"/>
            <a:ext cx="4121150" cy="1308100"/>
          </a:xfrm>
          <a:custGeom>
            <a:avLst/>
            <a:gdLst/>
            <a:ahLst/>
            <a:cxnLst/>
            <a:rect l="l" t="t" r="r" b="b"/>
            <a:pathLst>
              <a:path w="4121150" h="1308100">
                <a:moveTo>
                  <a:pt x="1683766" y="0"/>
                </a:moveTo>
                <a:lnTo>
                  <a:pt x="0" y="0"/>
                </a:lnTo>
                <a:lnTo>
                  <a:pt x="2437130" y="1307591"/>
                </a:lnTo>
                <a:lnTo>
                  <a:pt x="4120896" y="1307591"/>
                </a:lnTo>
                <a:lnTo>
                  <a:pt x="1683766" y="0"/>
                </a:lnTo>
                <a:close/>
              </a:path>
            </a:pathLst>
          </a:custGeom>
          <a:solidFill>
            <a:srgbClr val="EA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52532" y="1185672"/>
            <a:ext cx="1840230" cy="1634489"/>
          </a:xfrm>
          <a:custGeom>
            <a:avLst/>
            <a:gdLst/>
            <a:ahLst/>
            <a:cxnLst/>
            <a:rect l="l" t="t" r="r" b="b"/>
            <a:pathLst>
              <a:path w="1840229" h="1634489">
                <a:moveTo>
                  <a:pt x="0" y="1633981"/>
                </a:moveTo>
                <a:lnTo>
                  <a:pt x="1839722" y="0"/>
                </a:lnTo>
              </a:path>
            </a:pathLst>
          </a:custGeom>
          <a:ln w="9144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666" y="849325"/>
            <a:ext cx="384619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27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251" y="2821686"/>
            <a:ext cx="6998970" cy="155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E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03990" y="6464985"/>
            <a:ext cx="2444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4A4A4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marketing@edan.edu.p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nitiative.com.p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cmendieta@usil.edu.p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mendieta@usil.edu.p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@cadam.com.p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ica.roman@americana.edu.p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a.edu.p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mericana.edu.py/" TargetMode="External"/><Relationship Id="rId4" Type="http://schemas.openxmlformats.org/officeDocument/2006/relationships/hyperlink" Target="mailto:angelica.roman@americana.edu.p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12201525" cy="5701665"/>
            <a:chOff x="-4762" y="-4762"/>
            <a:chExt cx="12201525" cy="57016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25455" cy="5404485"/>
            </a:xfrm>
            <a:custGeom>
              <a:avLst/>
              <a:gdLst/>
              <a:ahLst/>
              <a:cxnLst/>
              <a:rect l="l" t="t" r="r" b="b"/>
              <a:pathLst>
                <a:path w="10625455" h="5404485">
                  <a:moveTo>
                    <a:pt x="10625328" y="0"/>
                  </a:moveTo>
                  <a:lnTo>
                    <a:pt x="0" y="0"/>
                  </a:lnTo>
                  <a:lnTo>
                    <a:pt x="0" y="5404104"/>
                  </a:lnTo>
                  <a:lnTo>
                    <a:pt x="10625328" y="0"/>
                  </a:lnTo>
                  <a:close/>
                </a:path>
              </a:pathLst>
            </a:custGeom>
            <a:solidFill>
              <a:srgbClr val="001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031230" cy="3004820"/>
            </a:xfrm>
            <a:custGeom>
              <a:avLst/>
              <a:gdLst/>
              <a:ahLst/>
              <a:cxnLst/>
              <a:rect l="l" t="t" r="r" b="b"/>
              <a:pathLst>
                <a:path w="6031230" h="3004820">
                  <a:moveTo>
                    <a:pt x="0" y="3004439"/>
                  </a:moveTo>
                  <a:lnTo>
                    <a:pt x="6030722" y="0"/>
                  </a:lnTo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03792" y="3924300"/>
              <a:ext cx="3187700" cy="1689100"/>
            </a:xfrm>
            <a:custGeom>
              <a:avLst/>
              <a:gdLst/>
              <a:ahLst/>
              <a:cxnLst/>
              <a:rect l="l" t="t" r="r" b="b"/>
              <a:pathLst>
                <a:path w="3187700" h="1689100">
                  <a:moveTo>
                    <a:pt x="0" y="1689100"/>
                  </a:moveTo>
                  <a:lnTo>
                    <a:pt x="3187700" y="0"/>
                  </a:lnTo>
                </a:path>
              </a:pathLst>
            </a:custGeom>
            <a:ln w="9144">
              <a:solidFill>
                <a:srgbClr val="EAB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700015"/>
              <a:ext cx="1901825" cy="991869"/>
            </a:xfrm>
            <a:custGeom>
              <a:avLst/>
              <a:gdLst/>
              <a:ahLst/>
              <a:cxnLst/>
              <a:rect l="l" t="t" r="r" b="b"/>
              <a:pathLst>
                <a:path w="1901825" h="991870">
                  <a:moveTo>
                    <a:pt x="0" y="991515"/>
                  </a:moveTo>
                  <a:lnTo>
                    <a:pt x="1901444" y="0"/>
                  </a:lnTo>
                </a:path>
              </a:pathLst>
            </a:custGeom>
            <a:ln w="9144">
              <a:solidFill>
                <a:srgbClr val="0018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05853" y="1485341"/>
            <a:ext cx="4556760" cy="207454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1467485">
              <a:lnSpc>
                <a:spcPts val="5190"/>
              </a:lnSpc>
              <a:spcBef>
                <a:spcPts val="750"/>
              </a:spcBef>
            </a:pPr>
            <a:r>
              <a:rPr sz="4800" spc="-10" dirty="0">
                <a:solidFill>
                  <a:srgbClr val="000066"/>
                </a:solidFill>
              </a:rPr>
              <a:t>CONVENIOS INSTITUCIONALES</a:t>
            </a:r>
            <a:endParaRPr sz="4800" dirty="0"/>
          </a:p>
          <a:p>
            <a:pPr marR="7620" algn="r">
              <a:lnSpc>
                <a:spcPts val="5105"/>
              </a:lnSpc>
            </a:pPr>
            <a:r>
              <a:rPr sz="4800" spc="-20" dirty="0">
                <a:solidFill>
                  <a:srgbClr val="000066"/>
                </a:solidFill>
              </a:rPr>
              <a:t>202</a:t>
            </a:r>
            <a:r>
              <a:rPr lang="es-PY" sz="4800" spc="-20" dirty="0">
                <a:solidFill>
                  <a:srgbClr val="000066"/>
                </a:solidFill>
              </a:rPr>
              <a:t>5</a:t>
            </a:r>
            <a:endParaRPr sz="48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89988" cy="2086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5078" y="215444"/>
            <a:ext cx="624205" cy="608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340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6057" y="2603754"/>
            <a:ext cx="29629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" marR="5080" indent="1767839" algn="just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Contacto: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Avda.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España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443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c/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Brasil Tel.: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(021)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213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872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224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080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(0986)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811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526</a:t>
            </a:r>
            <a:endParaRPr sz="1600">
              <a:latin typeface="Arial MT"/>
              <a:cs typeface="Arial MT"/>
            </a:endParaRPr>
          </a:p>
          <a:p>
            <a:pPr marR="635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Email: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marketing@edan.edu.py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4444" y="-6095"/>
            <a:ext cx="8919210" cy="1454150"/>
            <a:chOff x="2974444" y="-6095"/>
            <a:chExt cx="8919210" cy="1454150"/>
          </a:xfrm>
        </p:grpSpPr>
        <p:sp>
          <p:nvSpPr>
            <p:cNvPr id="5" name="object 5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3567683" y="0"/>
                  </a:moveTo>
                  <a:lnTo>
                    <a:pt x="0" y="0"/>
                  </a:lnTo>
                  <a:lnTo>
                    <a:pt x="0" y="1388363"/>
                  </a:lnTo>
                  <a:lnTo>
                    <a:pt x="3567683" y="1388363"/>
                  </a:lnTo>
                  <a:lnTo>
                    <a:pt x="3567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0" y="1388363"/>
                  </a:moveTo>
                  <a:lnTo>
                    <a:pt x="3567683" y="1388363"/>
                  </a:lnTo>
                  <a:lnTo>
                    <a:pt x="3567683" y="0"/>
                  </a:lnTo>
                  <a:lnTo>
                    <a:pt x="0" y="0"/>
                  </a:lnTo>
                  <a:lnTo>
                    <a:pt x="0" y="1388363"/>
                  </a:lnTo>
                  <a:close/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858" y="511505"/>
            <a:ext cx="4362450" cy="2224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dirty="0"/>
              <a:t>Escuela</a:t>
            </a:r>
            <a:r>
              <a:rPr spc="-120" dirty="0"/>
              <a:t> </a:t>
            </a:r>
            <a:r>
              <a:rPr spc="-25" dirty="0"/>
              <a:t>de </a:t>
            </a:r>
            <a:r>
              <a:rPr spc="-10" dirty="0"/>
              <a:t>Administración</a:t>
            </a:r>
            <a:r>
              <a:rPr spc="-114" dirty="0"/>
              <a:t> </a:t>
            </a:r>
            <a:r>
              <a:rPr spc="-35" dirty="0"/>
              <a:t>de </a:t>
            </a:r>
            <a:r>
              <a:rPr dirty="0"/>
              <a:t>Negocios</a:t>
            </a:r>
            <a:r>
              <a:rPr spc="-8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spc="-10" dirty="0"/>
              <a:t>Educación </a:t>
            </a:r>
            <a:r>
              <a:rPr dirty="0"/>
              <a:t>Superior</a:t>
            </a:r>
            <a:r>
              <a:rPr spc="-170" dirty="0"/>
              <a:t> </a:t>
            </a:r>
            <a:r>
              <a:rPr spc="-10" dirty="0"/>
              <a:t>(EDAN)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7495" y="3120008"/>
            <a:ext cx="7451090" cy="94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100299"/>
              </a:lnSpc>
              <a:spcBef>
                <a:spcPts val="9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Otorga</a:t>
            </a:r>
            <a:r>
              <a:rPr sz="2000" spc="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000" spc="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adicionales</a:t>
            </a:r>
            <a:r>
              <a:rPr sz="200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funcionarios,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conyugue</a:t>
            </a:r>
            <a:r>
              <a:rPr sz="200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000" spc="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hijos</a:t>
            </a:r>
            <a:r>
              <a:rPr sz="2000" spc="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funcionarios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Empresas</a:t>
            </a:r>
            <a:r>
              <a:rPr sz="200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Asociadas</a:t>
            </a:r>
            <a:r>
              <a:rPr sz="200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CADAM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matriculación</a:t>
            </a:r>
            <a:r>
              <a:rPr sz="20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y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mensuales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cursos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maestrías,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postgrados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diplomados: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495" y="4559249"/>
            <a:ext cx="9075420" cy="185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 indent="-448945">
              <a:lnSpc>
                <a:spcPts val="2870"/>
              </a:lnSpc>
              <a:spcBef>
                <a:spcPts val="100"/>
              </a:spcBef>
              <a:buFont typeface="Calibri"/>
              <a:buChar char="•"/>
              <a:tabLst>
                <a:tab pos="46164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4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4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30%</a:t>
            </a:r>
            <a:r>
              <a:rPr sz="24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Maestrías</a:t>
            </a:r>
            <a:endParaRPr sz="2400">
              <a:latin typeface="Calibri"/>
              <a:cs typeface="Calibri"/>
            </a:endParaRPr>
          </a:p>
          <a:p>
            <a:pPr marL="461645" indent="-448945">
              <a:lnSpc>
                <a:spcPts val="2870"/>
              </a:lnSpc>
              <a:buFont typeface="Calibri"/>
              <a:buChar char="•"/>
              <a:tabLst>
                <a:tab pos="46164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400" b="1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20%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Postgrados.</a:t>
            </a:r>
            <a:endParaRPr sz="2400">
              <a:latin typeface="Calibri"/>
              <a:cs typeface="Calibri"/>
            </a:endParaRPr>
          </a:p>
          <a:p>
            <a:pPr marL="461645" indent="-448945">
              <a:lnSpc>
                <a:spcPct val="100000"/>
              </a:lnSpc>
              <a:buFont typeface="Calibri"/>
              <a:buChar char="•"/>
              <a:tabLst>
                <a:tab pos="46164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4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4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14%</a:t>
            </a:r>
            <a:r>
              <a:rPr sz="24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4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Diplomados</a:t>
            </a:r>
            <a:r>
              <a:rPr sz="2400" b="1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Cursos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Formación.</a:t>
            </a:r>
            <a:endParaRPr sz="2400">
              <a:latin typeface="Calibri"/>
              <a:cs typeface="Calibri"/>
            </a:endParaRPr>
          </a:p>
          <a:p>
            <a:pPr marL="461645" indent="-448945">
              <a:lnSpc>
                <a:spcPct val="100000"/>
              </a:lnSpc>
              <a:buFont typeface="Calibri"/>
              <a:buChar char="•"/>
              <a:tabLst>
                <a:tab pos="461645" algn="l"/>
                <a:tab pos="394017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400" b="1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10%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Seminarios</a:t>
            </a:r>
            <a:r>
              <a:rPr sz="24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abiertos</a:t>
            </a:r>
            <a:r>
              <a:rPr sz="24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24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4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corta</a:t>
            </a:r>
            <a:r>
              <a:rPr sz="24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duración.</a:t>
            </a:r>
            <a:endParaRPr sz="2400">
              <a:latin typeface="Calibri"/>
              <a:cs typeface="Calibri"/>
            </a:endParaRPr>
          </a:p>
          <a:p>
            <a:pPr marL="461645" indent="-448945">
              <a:lnSpc>
                <a:spcPct val="100000"/>
              </a:lnSpc>
              <a:buFont typeface="Calibri"/>
              <a:buChar char="•"/>
              <a:tabLst>
                <a:tab pos="46164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Seminarios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In</a:t>
            </a:r>
            <a:r>
              <a:rPr sz="24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Company,</a:t>
            </a:r>
            <a:r>
              <a:rPr sz="24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tendrán</a:t>
            </a:r>
            <a:r>
              <a:rPr sz="24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4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tratamiento</a:t>
            </a:r>
            <a:r>
              <a:rPr sz="24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especial.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3731" y="158495"/>
            <a:ext cx="2752344" cy="114604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10163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5078" y="215444"/>
            <a:ext cx="624205" cy="608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340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2318" y="2603754"/>
            <a:ext cx="24066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0495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FFFFFF"/>
                </a:solidFill>
                <a:latin typeface="Arial Black"/>
                <a:cs typeface="Arial Black"/>
              </a:rPr>
              <a:t>Contacto:</a:t>
            </a:r>
            <a:endParaRPr sz="16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Segoe UI Symbol"/>
                <a:cs typeface="Segoe UI Symbol"/>
              </a:rPr>
              <a:t>📞</a:t>
            </a:r>
            <a:r>
              <a:rPr sz="1600" spc="-2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(021)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728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97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72</a:t>
            </a:r>
            <a:endParaRPr sz="16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⌨</a:t>
            </a:r>
            <a:r>
              <a:rPr sz="1600" spc="22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www.initiative.com.py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4444" y="-6095"/>
            <a:ext cx="8919210" cy="1454150"/>
            <a:chOff x="2974444" y="-6095"/>
            <a:chExt cx="8919210" cy="1454150"/>
          </a:xfrm>
        </p:grpSpPr>
        <p:sp>
          <p:nvSpPr>
            <p:cNvPr id="5" name="object 5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3567683" y="0"/>
                  </a:moveTo>
                  <a:lnTo>
                    <a:pt x="0" y="0"/>
                  </a:lnTo>
                  <a:lnTo>
                    <a:pt x="0" y="1388363"/>
                  </a:lnTo>
                  <a:lnTo>
                    <a:pt x="3567683" y="1388363"/>
                  </a:lnTo>
                  <a:lnTo>
                    <a:pt x="3567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0" y="1388363"/>
                  </a:moveTo>
                  <a:lnTo>
                    <a:pt x="3567683" y="1388363"/>
                  </a:lnTo>
                  <a:lnTo>
                    <a:pt x="3567683" y="0"/>
                  </a:lnTo>
                  <a:lnTo>
                    <a:pt x="0" y="0"/>
                  </a:lnTo>
                  <a:lnTo>
                    <a:pt x="0" y="1388363"/>
                  </a:lnTo>
                  <a:close/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INITIATIVE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Escuela</a:t>
            </a:r>
            <a:r>
              <a:rPr spc="-75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10" dirty="0"/>
              <a:t>Negocios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1951" y="2419604"/>
            <a:ext cx="5750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8325" algn="l"/>
                <a:tab pos="3338195" algn="l"/>
                <a:tab pos="3670300" algn="l"/>
                <a:tab pos="4902200" algn="l"/>
              </a:tabLst>
            </a:pP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Funcionarios/Empleados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familiares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directos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859" y="2724099"/>
            <a:ext cx="61067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61895" algn="l"/>
              </a:tabLst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(cónyuges</a:t>
            </a:r>
            <a:r>
              <a:rPr sz="2000" spc="4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y/o</a:t>
            </a:r>
            <a:r>
              <a:rPr sz="2000" spc="4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hijos)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que</a:t>
            </a:r>
            <a:r>
              <a:rPr sz="2000" spc="4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quieran</a:t>
            </a:r>
            <a:r>
              <a:rPr sz="2000" spc="4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beneficiarse,</a:t>
            </a:r>
            <a:r>
              <a:rPr sz="2000" spc="4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podrán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859" y="3026409"/>
            <a:ext cx="6105525" cy="7016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inscribirse</a:t>
            </a:r>
            <a:r>
              <a:rPr sz="20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programas</a:t>
            </a:r>
            <a:r>
              <a:rPr sz="20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ofrecidos</a:t>
            </a:r>
            <a:r>
              <a:rPr sz="20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000" b="1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Initiative</a:t>
            </a:r>
            <a:r>
              <a:rPr sz="2400" b="1" spc="-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las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modalidades</a:t>
            </a:r>
            <a:r>
              <a:rPr sz="2000" spc="-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establecidas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siguiente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manera: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962" y="3993007"/>
            <a:ext cx="11069955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En</a:t>
            </a:r>
            <a:r>
              <a:rPr sz="2000" i="1" u="sng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las</a:t>
            </a:r>
            <a:r>
              <a:rPr sz="2000" i="1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Maestrías: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spcBef>
                <a:spcPts val="15"/>
              </a:spcBef>
              <a:buChar char="-"/>
              <a:tabLst>
                <a:tab pos="147320" algn="l"/>
              </a:tabLst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Executive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MBA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Executive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Máster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Finanzas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Control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Gestión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Executive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Máster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Dirección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Comercial</a:t>
            </a:r>
            <a:r>
              <a:rPr sz="20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Marketing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395"/>
              </a:lnSpc>
              <a:spcBef>
                <a:spcPts val="24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pago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al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contado:</a:t>
            </a:r>
            <a:r>
              <a:rPr sz="2000" b="1" spc="4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15%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sobre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monto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total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395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b="1" spc="3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crédito:</a:t>
            </a:r>
            <a:r>
              <a:rPr sz="2000" b="1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Si</a:t>
            </a:r>
            <a:r>
              <a:rPr sz="2000" spc="3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alumno</a:t>
            </a:r>
            <a:r>
              <a:rPr sz="2000" spc="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opta</a:t>
            </a:r>
            <a:r>
              <a:rPr sz="2000" spc="3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000" spc="3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pagar</a:t>
            </a:r>
            <a:r>
              <a:rPr sz="2000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crédito</a:t>
            </a:r>
            <a:r>
              <a:rPr sz="2000" spc="3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2000" spc="40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le</a:t>
            </a:r>
            <a:r>
              <a:rPr sz="2000" spc="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otorgará</a:t>
            </a:r>
            <a:r>
              <a:rPr sz="2000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000" spc="3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valor</a:t>
            </a:r>
            <a:r>
              <a:rPr sz="2000" spc="3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preferencial</a:t>
            </a:r>
            <a:r>
              <a:rPr sz="2000" spc="3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3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$11.652,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Initiative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encargará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gestión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crédito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vía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AFD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mediante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Banco</a:t>
            </a:r>
            <a:r>
              <a:rPr sz="2000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Atlas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245363"/>
            <a:ext cx="3278124" cy="117195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5078" y="215444"/>
            <a:ext cx="624205" cy="608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340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8625" y="2680842"/>
            <a:ext cx="37604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Contacto:</a:t>
            </a:r>
            <a:endParaRPr sz="16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Sede</a:t>
            </a:r>
            <a:r>
              <a:rPr sz="16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España</a:t>
            </a:r>
            <a:endParaRPr sz="16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Avda.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España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N°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1239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c/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Padre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Cardozo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+595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21 219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8000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+595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981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812</a:t>
            </a:r>
            <a:r>
              <a:rPr sz="16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828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4190" y="-6350"/>
            <a:ext cx="4149725" cy="1325245"/>
            <a:chOff x="2974190" y="-6350"/>
            <a:chExt cx="4149725" cy="1325245"/>
          </a:xfrm>
        </p:grpSpPr>
        <p:sp>
          <p:nvSpPr>
            <p:cNvPr id="5" name="object 5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0233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ALTAG</a:t>
            </a:r>
            <a:r>
              <a:rPr spc="-90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4444745"/>
            <a:ext cx="91313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400" spc="5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asociados</a:t>
            </a:r>
            <a:r>
              <a:rPr sz="2400" spc="5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400" spc="5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400" spc="5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CADAM</a:t>
            </a:r>
            <a:r>
              <a:rPr sz="2400" spc="5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podrán</a:t>
            </a:r>
            <a:r>
              <a:rPr sz="2400" spc="5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inscribirse</a:t>
            </a:r>
            <a:r>
              <a:rPr sz="2400" spc="5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400" spc="5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400" spc="5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cursos</a:t>
            </a:r>
            <a:r>
              <a:rPr sz="2400" spc="5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abiertos 	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programados</a:t>
            </a:r>
            <a:r>
              <a:rPr sz="2400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400" spc="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ALTAG,</a:t>
            </a:r>
            <a:r>
              <a:rPr sz="2400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ya</a:t>
            </a:r>
            <a:r>
              <a:rPr sz="2400" spc="3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sean</a:t>
            </a:r>
            <a:r>
              <a:rPr sz="2400" spc="3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presenciales</a:t>
            </a:r>
            <a:r>
              <a:rPr sz="2400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y/o</a:t>
            </a:r>
            <a:r>
              <a:rPr sz="2400" spc="3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virtuales,</a:t>
            </a:r>
            <a:r>
              <a:rPr sz="2400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con</a:t>
            </a:r>
            <a:r>
              <a:rPr sz="2400" spc="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E3E3E"/>
                </a:solidFill>
                <a:latin typeface="Calibri"/>
                <a:cs typeface="Calibri"/>
              </a:rPr>
              <a:t>un 	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24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mínimo</a:t>
            </a:r>
            <a:r>
              <a:rPr sz="2400" spc="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4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veinte</a:t>
            </a:r>
            <a:r>
              <a:rPr sz="2400" spc="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400" spc="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ciento</a:t>
            </a:r>
            <a:r>
              <a:rPr sz="2400" spc="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(20%)</a:t>
            </a:r>
            <a:r>
              <a:rPr sz="24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sobre</a:t>
            </a:r>
            <a:r>
              <a:rPr sz="2400" spc="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400" spc="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precio</a:t>
            </a:r>
            <a:r>
              <a:rPr sz="2400" spc="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base</a:t>
            </a:r>
            <a:r>
              <a:rPr sz="2400" spc="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E3E3E"/>
                </a:solidFill>
                <a:latin typeface="Calibri"/>
                <a:cs typeface="Calibri"/>
              </a:rPr>
              <a:t>de 	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inscripción.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5288" y="109728"/>
            <a:ext cx="1684020" cy="15910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89052" y="2119630"/>
            <a:ext cx="52685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3144" algn="l"/>
                <a:tab pos="2397760" algn="l"/>
                <a:tab pos="3669029" algn="l"/>
                <a:tab pos="4201160" algn="l"/>
              </a:tabLst>
            </a:pP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ALTAG,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Institución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Educativa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Educación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289052" y="2425398"/>
            <a:ext cx="5268595" cy="7264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1677035" algn="l"/>
                <a:tab pos="3057525" algn="l"/>
                <a:tab pos="4993640" algn="l"/>
              </a:tabLst>
            </a:pP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Superior,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ofrece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alternativas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100580" algn="l"/>
                <a:tab pos="2489200" algn="l"/>
                <a:tab pos="3016250" algn="l"/>
                <a:tab pos="3700779" algn="l"/>
                <a:tab pos="4711700" algn="l"/>
                <a:tab pos="4961255" algn="l"/>
              </a:tabLst>
            </a:pP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perfeccionamiento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alto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nivel,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dirigidos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052" y="3126460"/>
            <a:ext cx="526796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Mandos</a:t>
            </a:r>
            <a:r>
              <a:rPr sz="2000" spc="26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Medios</a:t>
            </a:r>
            <a:r>
              <a:rPr sz="2000" spc="26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26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Niveles</a:t>
            </a:r>
            <a:r>
              <a:rPr sz="2000" spc="27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Superiores</a:t>
            </a:r>
            <a:r>
              <a:rPr sz="2000" spc="26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26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las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Empresas,</a:t>
            </a:r>
            <a:r>
              <a:rPr sz="2000" spc="4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con</a:t>
            </a:r>
            <a:r>
              <a:rPr sz="2000" spc="4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spc="4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fin</a:t>
            </a:r>
            <a:r>
              <a:rPr sz="2000" spc="4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4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fortalecer</a:t>
            </a:r>
            <a:r>
              <a:rPr sz="2000" spc="4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4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gestiones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directivas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ejecutivas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sus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componentes.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2378" y="246125"/>
            <a:ext cx="6496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29390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A4A4A4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6456" y="1887092"/>
            <a:ext cx="4648835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ts val="1914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Contacto:</a:t>
            </a:r>
            <a:endParaRPr sz="1600">
              <a:latin typeface="Arial Black"/>
              <a:cs typeface="Arial Black"/>
            </a:endParaRPr>
          </a:p>
          <a:p>
            <a:pPr marR="8255" algn="r">
              <a:lnSpc>
                <a:spcPts val="1914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Cecilia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Mendieta</a:t>
            </a:r>
            <a:endParaRPr sz="1600">
              <a:latin typeface="Calibri"/>
              <a:cs typeface="Calibri"/>
            </a:endParaRPr>
          </a:p>
          <a:p>
            <a:pPr marL="12700" marR="5080" indent="86677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Universidad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San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Ignacio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Loyola –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Paraguay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Av.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Venezuela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Nro.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2087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c/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Av.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Artigas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Asunción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+595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282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801 |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282 806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297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085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Int.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5120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5844" y="3106673"/>
            <a:ext cx="19773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cmendieta@usil.edu.py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74444" y="-6095"/>
            <a:ext cx="9080500" cy="3364229"/>
            <a:chOff x="2974444" y="-6095"/>
            <a:chExt cx="9080500" cy="3364229"/>
          </a:xfrm>
        </p:grpSpPr>
        <p:sp>
          <p:nvSpPr>
            <p:cNvPr id="7" name="object 7"/>
            <p:cNvSpPr/>
            <p:nvPr/>
          </p:nvSpPr>
          <p:spPr>
            <a:xfrm>
              <a:off x="10672571" y="3344037"/>
              <a:ext cx="1382395" cy="13970"/>
            </a:xfrm>
            <a:custGeom>
              <a:avLst/>
              <a:gdLst/>
              <a:ahLst/>
              <a:cxnLst/>
              <a:rect l="l" t="t" r="r" b="b"/>
              <a:pathLst>
                <a:path w="1382395" h="13970">
                  <a:moveTo>
                    <a:pt x="1382268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1382268" y="13715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rgbClr val="001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7495" y="6233566"/>
            <a:ext cx="8234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matrículas,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ningún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caso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aplican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y/o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aranceles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preferenciales.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495" y="666707"/>
            <a:ext cx="7226300" cy="2720975"/>
          </a:xfrm>
          <a:prstGeom prst="rect">
            <a:avLst/>
          </a:prstGeom>
        </p:spPr>
        <p:txBody>
          <a:bodyPr vert="horz" wrap="square" lIns="0" tIns="39941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3145"/>
              </a:spcBef>
            </a:pPr>
            <a:r>
              <a:rPr sz="5400" b="1" spc="-20" dirty="0">
                <a:solidFill>
                  <a:srgbClr val="002774"/>
                </a:solidFill>
                <a:latin typeface="Calibri"/>
                <a:cs typeface="Calibri"/>
              </a:rPr>
              <a:t>USIL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UNIVERSITARIAS</a:t>
            </a:r>
            <a:r>
              <a:rPr sz="20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DOBLE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GRADO,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12700" marR="131699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son</a:t>
            </a:r>
            <a:r>
              <a:rPr sz="2000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Licenciatura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Marketing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y,</a:t>
            </a:r>
            <a:r>
              <a:rPr sz="2000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Licenciatura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en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Administración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Empresas,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Negocios</a:t>
            </a:r>
            <a:r>
              <a:rPr sz="2000" spc="-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Internacionales.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ventajas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principales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son: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Doble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titulación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5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años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estudios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95" y="3361182"/>
            <a:ext cx="10365105" cy="198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695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obtiene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Licenciatura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paraguaya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Bachelor´s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Degree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E.E.U.U.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Además,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contemplará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Oportunidad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estudiar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semestre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San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Ignacio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University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Miami,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pagando</a:t>
            </a:r>
            <a:r>
              <a:rPr sz="2000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sus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Paraguay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durante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el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tiempo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estudio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(1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ó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2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Semestres) en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EEUU.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  <a:spcBef>
                <a:spcPts val="990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estos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programas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tabla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pago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cuota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mensual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anual,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con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cheque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efectivo.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2242" y="5069357"/>
            <a:ext cx="3242945" cy="433070"/>
          </a:xfrm>
          <a:custGeom>
            <a:avLst/>
            <a:gdLst/>
            <a:ahLst/>
            <a:cxnLst/>
            <a:rect l="l" t="t" r="r" b="b"/>
            <a:pathLst>
              <a:path w="3242945" h="433070">
                <a:moveTo>
                  <a:pt x="3242462" y="0"/>
                </a:moveTo>
                <a:lnTo>
                  <a:pt x="2026539" y="0"/>
                </a:lnTo>
                <a:lnTo>
                  <a:pt x="0" y="0"/>
                </a:lnTo>
                <a:lnTo>
                  <a:pt x="0" y="433044"/>
                </a:lnTo>
                <a:lnTo>
                  <a:pt x="2026539" y="433044"/>
                </a:lnTo>
                <a:lnTo>
                  <a:pt x="3242462" y="433044"/>
                </a:lnTo>
                <a:lnTo>
                  <a:pt x="3242462" y="0"/>
                </a:lnTo>
                <a:close/>
              </a:path>
            </a:pathLst>
          </a:custGeom>
          <a:solidFill>
            <a:srgbClr val="001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945892" y="5062982"/>
          <a:ext cx="3242310" cy="1273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Cantidad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alumnos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inscriptos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cada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8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Porcentaje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Descuento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a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alumnos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84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C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alumnos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84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15%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alumnos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84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C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alumnos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84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2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25%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2052" y="0"/>
            <a:ext cx="1869948" cy="18440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5078" y="215444"/>
            <a:ext cx="624205" cy="608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340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74190" y="-6350"/>
            <a:ext cx="9218295" cy="1850389"/>
            <a:chOff x="2974190" y="-6350"/>
            <a:chExt cx="9218295" cy="1850389"/>
          </a:xfrm>
        </p:grpSpPr>
        <p:sp>
          <p:nvSpPr>
            <p:cNvPr id="4" name="object 4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2052" y="0"/>
              <a:ext cx="1869948" cy="18440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495" y="1434541"/>
            <a:ext cx="4469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USIL</a:t>
            </a:r>
            <a:r>
              <a:rPr spc="-20" dirty="0"/>
              <a:t> </a:t>
            </a:r>
            <a:r>
              <a:rPr dirty="0"/>
              <a:t>BUSINESS</a:t>
            </a:r>
            <a:r>
              <a:rPr spc="-5" dirty="0"/>
              <a:t> </a:t>
            </a:r>
            <a:r>
              <a:rPr spc="-10" dirty="0"/>
              <a:t>SCHOOL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0251" y="2212086"/>
            <a:ext cx="5340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Escuela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Negocios:</a:t>
            </a:r>
            <a:r>
              <a:rPr sz="20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UBS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(USIL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BUSINESS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SCHOOL)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Postgrados</a:t>
            </a:r>
            <a:r>
              <a:rPr dirty="0"/>
              <a:t>,</a:t>
            </a:r>
            <a:r>
              <a:rPr spc="-40" dirty="0"/>
              <a:t> </a:t>
            </a:r>
            <a:r>
              <a:rPr dirty="0"/>
              <a:t>que</a:t>
            </a:r>
            <a:r>
              <a:rPr spc="-20" dirty="0"/>
              <a:t> </a:t>
            </a:r>
            <a:r>
              <a:rPr dirty="0"/>
              <a:t>son</a:t>
            </a:r>
            <a:r>
              <a:rPr spc="-20" dirty="0"/>
              <a:t> </a:t>
            </a:r>
            <a:r>
              <a:rPr dirty="0"/>
              <a:t>Diplomados,</a:t>
            </a:r>
            <a:r>
              <a:rPr spc="-30" dirty="0"/>
              <a:t> </a:t>
            </a:r>
            <a:r>
              <a:rPr dirty="0"/>
              <a:t>cursos</a:t>
            </a:r>
            <a:r>
              <a:rPr spc="-10" dirty="0"/>
              <a:t> </a:t>
            </a:r>
            <a:r>
              <a:rPr dirty="0"/>
              <a:t>cortos,</a:t>
            </a:r>
            <a:r>
              <a:rPr spc="-10" dirty="0"/>
              <a:t> capacitaciones, especializaciones,</a:t>
            </a:r>
            <a:r>
              <a:rPr spc="-15" dirty="0"/>
              <a:t> </a:t>
            </a:r>
            <a:r>
              <a:rPr dirty="0"/>
              <a:t>maestrías</a:t>
            </a:r>
            <a:r>
              <a:rPr spc="-10" dirty="0"/>
              <a:t> </a:t>
            </a:r>
            <a:r>
              <a:rPr dirty="0"/>
              <a:t>y</a:t>
            </a:r>
            <a:r>
              <a:rPr spc="-50" dirty="0"/>
              <a:t> </a:t>
            </a:r>
            <a:r>
              <a:rPr dirty="0"/>
              <a:t>al</a:t>
            </a:r>
            <a:r>
              <a:rPr spc="-35" dirty="0"/>
              <a:t> </a:t>
            </a:r>
            <a:r>
              <a:rPr dirty="0"/>
              <a:t>habilitar</a:t>
            </a:r>
            <a:r>
              <a:rPr spc="-30" dirty="0"/>
              <a:t> </a:t>
            </a:r>
            <a:r>
              <a:rPr dirty="0"/>
              <a:t>Doctorados</a:t>
            </a:r>
            <a:r>
              <a:rPr spc="-75" dirty="0"/>
              <a:t> </a:t>
            </a:r>
            <a:r>
              <a:rPr spc="-10" dirty="0"/>
              <a:t>tendrán </a:t>
            </a:r>
            <a:r>
              <a:rPr dirty="0"/>
              <a:t>acceso</a:t>
            </a:r>
            <a:r>
              <a:rPr spc="-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los</a:t>
            </a:r>
            <a:r>
              <a:rPr spc="-25" dirty="0"/>
              <a:t> </a:t>
            </a:r>
            <a:r>
              <a:rPr spc="-10" dirty="0"/>
              <a:t>descuentos</a:t>
            </a:r>
            <a:r>
              <a:rPr spc="-25" dirty="0"/>
              <a:t> </a:t>
            </a:r>
            <a:r>
              <a:rPr dirty="0"/>
              <a:t>ofrecidos</a:t>
            </a:r>
            <a:r>
              <a:rPr spc="-15" dirty="0"/>
              <a:t> </a:t>
            </a:r>
            <a:r>
              <a:rPr dirty="0"/>
              <a:t>por</a:t>
            </a:r>
            <a:r>
              <a:rPr spc="-25" dirty="0"/>
              <a:t> </a:t>
            </a:r>
            <a:r>
              <a:rPr dirty="0"/>
              <a:t>introducción</a:t>
            </a:r>
            <a:r>
              <a:rPr spc="-3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25" dirty="0"/>
              <a:t>los </a:t>
            </a:r>
            <a:r>
              <a:rPr dirty="0"/>
              <a:t>productos,</a:t>
            </a:r>
            <a:r>
              <a:rPr spc="-50" dirty="0"/>
              <a:t> </a:t>
            </a:r>
            <a:r>
              <a:rPr dirty="0"/>
              <a:t>manteniendo</a:t>
            </a:r>
            <a:r>
              <a:rPr spc="-45" dirty="0"/>
              <a:t> </a:t>
            </a:r>
            <a:r>
              <a:rPr dirty="0"/>
              <a:t>los</a:t>
            </a:r>
            <a:r>
              <a:rPr spc="-45" dirty="0"/>
              <a:t> </a:t>
            </a:r>
            <a:r>
              <a:rPr spc="-10" dirty="0"/>
              <a:t>descuentos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primera</a:t>
            </a:r>
            <a:r>
              <a:rPr spc="-25" dirty="0"/>
              <a:t> </a:t>
            </a:r>
            <a:r>
              <a:rPr dirty="0"/>
              <a:t>fecha</a:t>
            </a:r>
            <a:r>
              <a:rPr spc="-45" dirty="0"/>
              <a:t> </a:t>
            </a:r>
            <a:r>
              <a:rPr spc="-20" dirty="0"/>
              <a:t>hasta</a:t>
            </a:r>
            <a:r>
              <a:rPr dirty="0"/>
              <a:t> la</a:t>
            </a:r>
            <a:r>
              <a:rPr spc="-45" dirty="0"/>
              <a:t> </a:t>
            </a:r>
            <a:r>
              <a:rPr dirty="0"/>
              <a:t>segunda</a:t>
            </a:r>
            <a:r>
              <a:rPr spc="-50" dirty="0"/>
              <a:t> </a:t>
            </a:r>
            <a:r>
              <a:rPr dirty="0"/>
              <a:t>fecha;</a:t>
            </a:r>
            <a:r>
              <a:rPr spc="-45" dirty="0"/>
              <a:t> </a:t>
            </a:r>
            <a:r>
              <a:rPr dirty="0"/>
              <a:t>con</a:t>
            </a:r>
            <a:r>
              <a:rPr spc="-60" dirty="0"/>
              <a:t> </a:t>
            </a:r>
            <a:r>
              <a:rPr dirty="0"/>
              <a:t>el</a:t>
            </a:r>
            <a:r>
              <a:rPr spc="-45" dirty="0"/>
              <a:t> </a:t>
            </a:r>
            <a:r>
              <a:rPr dirty="0"/>
              <a:t>arancel</a:t>
            </a:r>
            <a:r>
              <a:rPr spc="-40" dirty="0"/>
              <a:t> </a:t>
            </a:r>
            <a:r>
              <a:rPr dirty="0"/>
              <a:t>preferencial</a:t>
            </a:r>
            <a:r>
              <a:rPr spc="-35" dirty="0"/>
              <a:t> </a:t>
            </a:r>
            <a:r>
              <a:rPr dirty="0"/>
              <a:t>para</a:t>
            </a:r>
            <a:r>
              <a:rPr spc="-45" dirty="0"/>
              <a:t> </a:t>
            </a:r>
            <a:r>
              <a:rPr dirty="0"/>
              <a:t>sus</a:t>
            </a:r>
            <a:r>
              <a:rPr spc="-40" dirty="0"/>
              <a:t> </a:t>
            </a:r>
            <a:r>
              <a:rPr spc="-10" dirty="0"/>
              <a:t>inscripciones.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7495" y="4620590"/>
            <a:ext cx="1042162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Ejemplo: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Si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Diplomado</a:t>
            </a:r>
            <a:r>
              <a:rPr sz="18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existen</a:t>
            </a:r>
            <a:r>
              <a:rPr sz="18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3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tipos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fechas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con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diferenciales.</a:t>
            </a:r>
            <a:endParaRPr sz="1800">
              <a:latin typeface="Calibri"/>
              <a:cs typeface="Calibri"/>
            </a:endParaRPr>
          </a:p>
          <a:p>
            <a:pPr marL="12700" marR="7344409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22/03: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accede</a:t>
            </a:r>
            <a:r>
              <a:rPr sz="18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hasta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40%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29/03: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accede</a:t>
            </a:r>
            <a:r>
              <a:rPr sz="18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hasta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30%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3E3E3E"/>
                </a:solidFill>
                <a:latin typeface="Calibri"/>
                <a:cs typeface="Calibri"/>
              </a:rPr>
              <a:t>y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5/04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adelante</a:t>
            </a:r>
            <a:r>
              <a:rPr sz="18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accede</a:t>
            </a:r>
            <a:r>
              <a:rPr sz="18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al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10%.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Entonces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personas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que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formen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parte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acrediten</a:t>
            </a:r>
            <a:r>
              <a:rPr sz="18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ser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parte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CADAM, mantendrán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40%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hasta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5/04;</a:t>
            </a:r>
            <a:r>
              <a:rPr sz="18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es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decir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hasta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segunda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fecha.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6456" y="1887092"/>
            <a:ext cx="4648835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ts val="1914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Contacto:</a:t>
            </a:r>
            <a:endParaRPr sz="1600">
              <a:latin typeface="Arial Black"/>
              <a:cs typeface="Arial Black"/>
            </a:endParaRPr>
          </a:p>
          <a:p>
            <a:pPr marR="8255" algn="r">
              <a:lnSpc>
                <a:spcPts val="1914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Cecilia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Mendieta</a:t>
            </a:r>
            <a:endParaRPr sz="1600">
              <a:latin typeface="Calibri"/>
              <a:cs typeface="Calibri"/>
            </a:endParaRPr>
          </a:p>
          <a:p>
            <a:pPr marL="12700" marR="5080" indent="86677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Universidad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San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Ignacio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Loyola –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Paraguay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Av.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Venezuela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Nro.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2087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c/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Av.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Artigas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Asunción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+595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282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801 |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282 806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297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085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Int.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5120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5844" y="3106673"/>
            <a:ext cx="19773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cmendieta@usil.edu.py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72571" y="3344036"/>
            <a:ext cx="1382395" cy="13970"/>
          </a:xfrm>
          <a:custGeom>
            <a:avLst/>
            <a:gdLst/>
            <a:ahLst/>
            <a:cxnLst/>
            <a:rect l="l" t="t" r="r" b="b"/>
            <a:pathLst>
              <a:path w="1382395" h="13970">
                <a:moveTo>
                  <a:pt x="1382268" y="0"/>
                </a:moveTo>
                <a:lnTo>
                  <a:pt x="0" y="0"/>
                </a:lnTo>
                <a:lnTo>
                  <a:pt x="0" y="13715"/>
                </a:lnTo>
                <a:lnTo>
                  <a:pt x="1382268" y="13715"/>
                </a:lnTo>
                <a:lnTo>
                  <a:pt x="1382268" y="0"/>
                </a:lnTo>
                <a:close/>
              </a:path>
            </a:pathLst>
          </a:custGeom>
          <a:solidFill>
            <a:srgbClr val="001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5078" y="215444"/>
            <a:ext cx="624205" cy="608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340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7038" y="2603754"/>
            <a:ext cx="27419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5775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FFFFFF"/>
                </a:solidFill>
                <a:latin typeface="Arial Black"/>
                <a:cs typeface="Arial Black"/>
              </a:rPr>
              <a:t>Contacto:</a:t>
            </a:r>
            <a:endParaRPr sz="1600">
              <a:latin typeface="Arial Black"/>
              <a:cs typeface="Arial Black"/>
            </a:endParaRPr>
          </a:p>
          <a:p>
            <a:pPr marR="6350" algn="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Asunción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(021)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606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885</a:t>
            </a:r>
            <a:endParaRPr sz="16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Fdo. de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Arial MT"/>
                <a:cs typeface="Arial MT"/>
              </a:rPr>
              <a:t>Mora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(021)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515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900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(021)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515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901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4444" y="-6095"/>
            <a:ext cx="8919210" cy="1454150"/>
            <a:chOff x="2974444" y="-6095"/>
            <a:chExt cx="8919210" cy="1454150"/>
          </a:xfrm>
        </p:grpSpPr>
        <p:sp>
          <p:nvSpPr>
            <p:cNvPr id="5" name="object 5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3567683" y="0"/>
                  </a:moveTo>
                  <a:lnTo>
                    <a:pt x="0" y="0"/>
                  </a:lnTo>
                  <a:lnTo>
                    <a:pt x="0" y="1388363"/>
                  </a:lnTo>
                  <a:lnTo>
                    <a:pt x="3567683" y="1388363"/>
                  </a:lnTo>
                  <a:lnTo>
                    <a:pt x="3567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0" y="1388363"/>
                  </a:moveTo>
                  <a:lnTo>
                    <a:pt x="3567683" y="1388363"/>
                  </a:lnTo>
                  <a:lnTo>
                    <a:pt x="3567683" y="0"/>
                  </a:lnTo>
                  <a:lnTo>
                    <a:pt x="0" y="0"/>
                  </a:lnTo>
                  <a:lnTo>
                    <a:pt x="0" y="1388363"/>
                  </a:lnTo>
                  <a:close/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087" y="741426"/>
            <a:ext cx="362521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pc="-10" dirty="0"/>
              <a:t>BERLITZ</a:t>
            </a:r>
          </a:p>
          <a:p>
            <a:pPr marL="12700">
              <a:lnSpc>
                <a:spcPts val="4310"/>
              </a:lnSpc>
            </a:pPr>
            <a:r>
              <a:rPr dirty="0"/>
              <a:t>Escuela</a:t>
            </a:r>
            <a:r>
              <a:rPr spc="-80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10" dirty="0"/>
              <a:t>Idiomas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1738" y="2575941"/>
            <a:ext cx="5582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3254375" algn="l"/>
                <a:tab pos="3543935" algn="l"/>
                <a:tab pos="4735830" algn="l"/>
              </a:tabLst>
            </a:pP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Funcionarios/Empleados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familiares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directos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341" y="2880741"/>
            <a:ext cx="5939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67280" algn="l"/>
              </a:tabLst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(cónyuges</a:t>
            </a:r>
            <a:r>
              <a:rPr sz="2000" spc="2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y/o</a:t>
            </a:r>
            <a:r>
              <a:rPr sz="2000" spc="2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hijos)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que</a:t>
            </a:r>
            <a:r>
              <a:rPr sz="2000" spc="2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quieran</a:t>
            </a:r>
            <a:r>
              <a:rPr sz="2000" spc="2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beneficiarse,</a:t>
            </a:r>
            <a:r>
              <a:rPr sz="2000" spc="2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podrán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341" y="3185236"/>
            <a:ext cx="593852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inscribirse</a:t>
            </a:r>
            <a:r>
              <a:rPr sz="2000" spc="30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0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spc="3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programas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ofrecidos</a:t>
            </a:r>
            <a:r>
              <a:rPr sz="2000" spc="2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000" spc="2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Berlitz</a:t>
            </a:r>
            <a:r>
              <a:rPr sz="2000" b="1" spc="30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modalidades</a:t>
            </a:r>
            <a:r>
              <a:rPr sz="2000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establecidas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siguiente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manera: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319" y="4061205"/>
            <a:ext cx="650113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176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Programa</a:t>
            </a:r>
            <a:r>
              <a:rPr sz="20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Individual</a:t>
            </a:r>
            <a:r>
              <a:rPr sz="20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nivel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(8%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3E3E3E"/>
                </a:solidFill>
                <a:latin typeface="Calibri"/>
                <a:cs typeface="Calibri"/>
              </a:rPr>
              <a:t>)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Programa</a:t>
            </a: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Dúo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(9%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DESCUENTO)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Programa</a:t>
            </a:r>
            <a:r>
              <a:rPr sz="20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Trío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(9%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DESCUENTO)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  <a:spcBef>
                <a:spcPts val="20"/>
              </a:spcBef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Programa</a:t>
            </a:r>
            <a:r>
              <a:rPr sz="2000" b="1" spc="4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Grupal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Semiprivado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 3-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5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alumnos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(9%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DESCUENTO)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Programa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Chárter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(Grupos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corporativos)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(14%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DESCUENTO)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Programa Grupal</a:t>
            </a:r>
            <a:r>
              <a:rPr sz="20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semi-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intensivo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(21%</a:t>
            </a:r>
            <a:r>
              <a:rPr sz="20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DESCUENTO)</a:t>
            </a:r>
            <a:r>
              <a:rPr sz="2000" b="1" spc="5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Programa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Total</a:t>
            </a:r>
            <a:r>
              <a:rPr sz="20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Inmersion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®</a:t>
            </a:r>
            <a:r>
              <a:rPr sz="20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(10%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DESCUENTO)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5400" y="259079"/>
            <a:ext cx="2375916" cy="94945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395" y="835405"/>
            <a:ext cx="43256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36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E3E3E"/>
                </a:solidFill>
                <a:latin typeface="Calibri"/>
                <a:cs typeface="Calibri"/>
              </a:rPr>
              <a:t>título</a:t>
            </a:r>
            <a:r>
              <a:rPr sz="36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36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3E3E3E"/>
                </a:solidFill>
                <a:latin typeface="Calibri"/>
                <a:cs typeface="Calibri"/>
              </a:rPr>
              <a:t>escribe</a:t>
            </a:r>
            <a:r>
              <a:rPr sz="36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3E3E3E"/>
                </a:solidFill>
                <a:latin typeface="Calibri"/>
                <a:cs typeface="Calibri"/>
              </a:rPr>
              <a:t>aquí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1793220" cy="6518909"/>
            <a:chOff x="-6350" y="-6350"/>
            <a:chExt cx="11793220" cy="651890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1779885" cy="6294120"/>
            </a:xfrm>
            <a:custGeom>
              <a:avLst/>
              <a:gdLst/>
              <a:ahLst/>
              <a:cxnLst/>
              <a:rect l="l" t="t" r="r" b="b"/>
              <a:pathLst>
                <a:path w="11779885" h="6294120">
                  <a:moveTo>
                    <a:pt x="11779569" y="0"/>
                  </a:moveTo>
                  <a:lnTo>
                    <a:pt x="535" y="0"/>
                  </a:lnTo>
                  <a:lnTo>
                    <a:pt x="0" y="127777"/>
                  </a:lnTo>
                  <a:lnTo>
                    <a:pt x="0" y="6293992"/>
                  </a:lnTo>
                  <a:lnTo>
                    <a:pt x="11779569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1779885" cy="6294120"/>
            </a:xfrm>
            <a:custGeom>
              <a:avLst/>
              <a:gdLst/>
              <a:ahLst/>
              <a:cxnLst/>
              <a:rect l="l" t="t" r="r" b="b"/>
              <a:pathLst>
                <a:path w="11779885" h="6294120">
                  <a:moveTo>
                    <a:pt x="0" y="127777"/>
                  </a:moveTo>
                  <a:lnTo>
                    <a:pt x="535" y="0"/>
                  </a:lnTo>
                </a:path>
                <a:path w="11779885" h="6294120">
                  <a:moveTo>
                    <a:pt x="11779569" y="0"/>
                  </a:moveTo>
                  <a:lnTo>
                    <a:pt x="0" y="6293992"/>
                  </a:lnTo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231" y="423672"/>
              <a:ext cx="11448415" cy="6082665"/>
            </a:xfrm>
            <a:custGeom>
              <a:avLst/>
              <a:gdLst/>
              <a:ahLst/>
              <a:cxnLst/>
              <a:rect l="l" t="t" r="r" b="b"/>
              <a:pathLst>
                <a:path w="11448415" h="6082665">
                  <a:moveTo>
                    <a:pt x="11448288" y="0"/>
                  </a:moveTo>
                  <a:lnTo>
                    <a:pt x="0" y="0"/>
                  </a:lnTo>
                  <a:lnTo>
                    <a:pt x="0" y="6082283"/>
                  </a:lnTo>
                  <a:lnTo>
                    <a:pt x="11448288" y="6082283"/>
                  </a:lnTo>
                  <a:lnTo>
                    <a:pt x="1144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231" y="423672"/>
              <a:ext cx="11448415" cy="6082665"/>
            </a:xfrm>
            <a:custGeom>
              <a:avLst/>
              <a:gdLst/>
              <a:ahLst/>
              <a:cxnLst/>
              <a:rect l="l" t="t" r="r" b="b"/>
              <a:pathLst>
                <a:path w="11448415" h="6082665">
                  <a:moveTo>
                    <a:pt x="0" y="6082283"/>
                  </a:moveTo>
                  <a:lnTo>
                    <a:pt x="11448288" y="6082283"/>
                  </a:lnTo>
                  <a:lnTo>
                    <a:pt x="11448288" y="0"/>
                  </a:lnTo>
                  <a:lnTo>
                    <a:pt x="0" y="0"/>
                  </a:lnTo>
                  <a:lnTo>
                    <a:pt x="0" y="608228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3400" y="760476"/>
              <a:ext cx="3823970" cy="236220"/>
            </a:xfrm>
            <a:custGeom>
              <a:avLst/>
              <a:gdLst/>
              <a:ahLst/>
              <a:cxnLst/>
              <a:rect l="l" t="t" r="r" b="b"/>
              <a:pathLst>
                <a:path w="3823970" h="236219">
                  <a:moveTo>
                    <a:pt x="3823715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3823715" y="236220"/>
                  </a:lnTo>
                  <a:lnTo>
                    <a:pt x="3823715" y="0"/>
                  </a:lnTo>
                  <a:close/>
                </a:path>
              </a:pathLst>
            </a:custGeom>
            <a:solidFill>
              <a:srgbClr val="FFFFFF">
                <a:alpha val="8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8990" y="595121"/>
            <a:ext cx="3444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B3B3B"/>
                </a:solidFill>
              </a:rPr>
              <a:t>OTROS</a:t>
            </a:r>
            <a:r>
              <a:rPr sz="3200" spc="-30" dirty="0">
                <a:solidFill>
                  <a:srgbClr val="3B3B3B"/>
                </a:solidFill>
              </a:rPr>
              <a:t> </a:t>
            </a:r>
            <a:r>
              <a:rPr sz="3200" spc="-10" dirty="0">
                <a:solidFill>
                  <a:srgbClr val="3B3B3B"/>
                </a:solidFill>
              </a:rPr>
              <a:t>CONVENIOS:</a:t>
            </a:r>
            <a:endParaRPr sz="3200"/>
          </a:p>
        </p:txBody>
      </p:sp>
      <p:grpSp>
        <p:nvGrpSpPr>
          <p:cNvPr id="10" name="object 10"/>
          <p:cNvGrpSpPr/>
          <p:nvPr/>
        </p:nvGrpSpPr>
        <p:grpSpPr>
          <a:xfrm>
            <a:off x="705612" y="1434083"/>
            <a:ext cx="10634980" cy="4543425"/>
            <a:chOff x="705612" y="1434083"/>
            <a:chExt cx="10634980" cy="45434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612" y="1434083"/>
              <a:ext cx="2450592" cy="15834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947" y="1871471"/>
              <a:ext cx="2685288" cy="11932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2508" y="2080259"/>
              <a:ext cx="4227576" cy="8702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528" y="3694176"/>
              <a:ext cx="2002536" cy="21793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508" y="3589019"/>
              <a:ext cx="2388108" cy="23881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5156" y="3803904"/>
              <a:ext cx="1723644" cy="17663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0971" y="4253483"/>
              <a:ext cx="2039112" cy="105918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766309" y="1044321"/>
            <a:ext cx="2784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E7E7E"/>
                </a:solidFill>
                <a:latin typeface="Calibri"/>
                <a:cs typeface="Calibri"/>
              </a:rPr>
              <a:t>ARANCELES</a:t>
            </a:r>
            <a:r>
              <a:rPr sz="1800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E7E7E"/>
                </a:solidFill>
                <a:latin typeface="Calibri"/>
                <a:cs typeface="Calibri"/>
              </a:rPr>
              <a:t>PREFERENCIALES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72" y="-4572"/>
            <a:ext cx="12200890" cy="5701030"/>
            <a:chOff x="-4572" y="-4572"/>
            <a:chExt cx="12200890" cy="57010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25455" cy="5404485"/>
            </a:xfrm>
            <a:custGeom>
              <a:avLst/>
              <a:gdLst/>
              <a:ahLst/>
              <a:cxnLst/>
              <a:rect l="l" t="t" r="r" b="b"/>
              <a:pathLst>
                <a:path w="10625455" h="5404485">
                  <a:moveTo>
                    <a:pt x="10625328" y="0"/>
                  </a:moveTo>
                  <a:lnTo>
                    <a:pt x="0" y="0"/>
                  </a:lnTo>
                  <a:lnTo>
                    <a:pt x="0" y="5404104"/>
                  </a:lnTo>
                  <a:lnTo>
                    <a:pt x="10625328" y="0"/>
                  </a:lnTo>
                  <a:close/>
                </a:path>
              </a:pathLst>
            </a:custGeom>
            <a:solidFill>
              <a:srgbClr val="001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031230" cy="3004820"/>
            </a:xfrm>
            <a:custGeom>
              <a:avLst/>
              <a:gdLst/>
              <a:ahLst/>
              <a:cxnLst/>
              <a:rect l="l" t="t" r="r" b="b"/>
              <a:pathLst>
                <a:path w="6031230" h="3004820">
                  <a:moveTo>
                    <a:pt x="0" y="3004439"/>
                  </a:moveTo>
                  <a:lnTo>
                    <a:pt x="6030722" y="0"/>
                  </a:lnTo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03792" y="3924299"/>
              <a:ext cx="3187700" cy="1689100"/>
            </a:xfrm>
            <a:custGeom>
              <a:avLst/>
              <a:gdLst/>
              <a:ahLst/>
              <a:cxnLst/>
              <a:rect l="l" t="t" r="r" b="b"/>
              <a:pathLst>
                <a:path w="3187700" h="1689100">
                  <a:moveTo>
                    <a:pt x="0" y="1689100"/>
                  </a:moveTo>
                  <a:lnTo>
                    <a:pt x="3187700" y="0"/>
                  </a:lnTo>
                </a:path>
              </a:pathLst>
            </a:custGeom>
            <a:ln w="9144">
              <a:solidFill>
                <a:srgbClr val="EAB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700016"/>
              <a:ext cx="1901825" cy="991869"/>
            </a:xfrm>
            <a:custGeom>
              <a:avLst/>
              <a:gdLst/>
              <a:ahLst/>
              <a:cxnLst/>
              <a:rect l="l" t="t" r="r" b="b"/>
              <a:pathLst>
                <a:path w="1901825" h="991870">
                  <a:moveTo>
                    <a:pt x="0" y="991515"/>
                  </a:moveTo>
                  <a:lnTo>
                    <a:pt x="1901444" y="0"/>
                  </a:lnTo>
                </a:path>
              </a:pathLst>
            </a:custGeom>
            <a:ln w="9144">
              <a:solidFill>
                <a:srgbClr val="0018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89988" cy="20863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75175" y="3865879"/>
            <a:ext cx="4993005" cy="1220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02920" marR="494665" indent="-635" algn="ctr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solidFill>
                  <a:srgbClr val="525252"/>
                </a:solidFill>
                <a:latin typeface="Calibri"/>
                <a:cs typeface="Calibri"/>
              </a:rPr>
              <a:t>Larisa</a:t>
            </a:r>
            <a:r>
              <a:rPr sz="2800" b="1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25252"/>
                </a:solidFill>
                <a:latin typeface="Calibri"/>
                <a:cs typeface="Calibri"/>
              </a:rPr>
              <a:t>Ortellado </a:t>
            </a:r>
            <a:r>
              <a:rPr sz="2800" b="1" spc="-10" dirty="0">
                <a:solidFill>
                  <a:srgbClr val="525252"/>
                </a:solidFill>
                <a:latin typeface="Calibri"/>
                <a:cs typeface="Calibri"/>
                <a:hlinkClick r:id="rId3"/>
              </a:rPr>
              <a:t>marketing@cadam.com.py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985"/>
              </a:lnSpc>
            </a:pPr>
            <a:r>
              <a:rPr sz="2800" b="1" dirty="0">
                <a:solidFill>
                  <a:srgbClr val="525252"/>
                </a:solidFill>
                <a:latin typeface="Calibri"/>
                <a:cs typeface="Calibri"/>
              </a:rPr>
              <a:t>Telf.:</a:t>
            </a:r>
            <a:r>
              <a:rPr sz="2800" b="1" spc="-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25252"/>
                </a:solidFill>
                <a:latin typeface="Calibri"/>
                <a:cs typeface="Calibri"/>
              </a:rPr>
              <a:t>(+595</a:t>
            </a:r>
            <a:r>
              <a:rPr sz="2800" b="1" spc="-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25252"/>
                </a:solidFill>
                <a:latin typeface="Calibri"/>
                <a:cs typeface="Calibri"/>
              </a:rPr>
              <a:t>21)</a:t>
            </a:r>
            <a:r>
              <a:rPr sz="28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25252"/>
                </a:solidFill>
                <a:latin typeface="Calibri"/>
                <a:cs typeface="Calibri"/>
              </a:rPr>
              <a:t>605</a:t>
            </a:r>
            <a:r>
              <a:rPr sz="2800" b="1" spc="-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25252"/>
                </a:solidFill>
                <a:latin typeface="Calibri"/>
                <a:cs typeface="Calibri"/>
              </a:rPr>
              <a:t>010</a:t>
            </a:r>
            <a:r>
              <a:rPr sz="280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sz="28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25252"/>
                </a:solidFill>
                <a:latin typeface="Calibri"/>
                <a:cs typeface="Calibri"/>
              </a:rPr>
              <a:t>614</a:t>
            </a:r>
            <a:r>
              <a:rPr sz="2800" b="1" spc="-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525252"/>
                </a:solidFill>
                <a:latin typeface="Calibri"/>
                <a:cs typeface="Calibri"/>
              </a:rPr>
              <a:t>399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51296" y="3117850"/>
            <a:ext cx="18567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Informes: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395" y="835405"/>
            <a:ext cx="43256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36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E3E3E"/>
                </a:solidFill>
                <a:latin typeface="Calibri"/>
                <a:cs typeface="Calibri"/>
              </a:rPr>
              <a:t>título</a:t>
            </a:r>
            <a:r>
              <a:rPr sz="36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36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3E3E3E"/>
                </a:solidFill>
                <a:latin typeface="Calibri"/>
                <a:cs typeface="Calibri"/>
              </a:rPr>
              <a:t>escribe</a:t>
            </a:r>
            <a:r>
              <a:rPr sz="36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3E3E3E"/>
                </a:solidFill>
                <a:latin typeface="Calibri"/>
                <a:cs typeface="Calibri"/>
              </a:rPr>
              <a:t>aquí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82551" cy="6506337"/>
            <a:chOff x="0" y="0"/>
            <a:chExt cx="11782551" cy="6506337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1779885" cy="6294120"/>
            </a:xfrm>
            <a:custGeom>
              <a:avLst/>
              <a:gdLst/>
              <a:ahLst/>
              <a:cxnLst/>
              <a:rect l="l" t="t" r="r" b="b"/>
              <a:pathLst>
                <a:path w="11779885" h="6294120">
                  <a:moveTo>
                    <a:pt x="11779569" y="0"/>
                  </a:moveTo>
                  <a:lnTo>
                    <a:pt x="535" y="0"/>
                  </a:lnTo>
                  <a:lnTo>
                    <a:pt x="0" y="127777"/>
                  </a:lnTo>
                  <a:lnTo>
                    <a:pt x="0" y="6293992"/>
                  </a:lnTo>
                  <a:lnTo>
                    <a:pt x="11779569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1779885" cy="6294120"/>
            </a:xfrm>
            <a:custGeom>
              <a:avLst/>
              <a:gdLst/>
              <a:ahLst/>
              <a:cxnLst/>
              <a:rect l="l" t="t" r="r" b="b"/>
              <a:pathLst>
                <a:path w="11779885" h="6294120">
                  <a:moveTo>
                    <a:pt x="0" y="127777"/>
                  </a:moveTo>
                  <a:lnTo>
                    <a:pt x="535" y="0"/>
                  </a:lnTo>
                </a:path>
                <a:path w="11779885" h="6294120">
                  <a:moveTo>
                    <a:pt x="11779569" y="0"/>
                  </a:moveTo>
                  <a:lnTo>
                    <a:pt x="0" y="6293992"/>
                  </a:lnTo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231" y="423672"/>
              <a:ext cx="11450320" cy="6082665"/>
            </a:xfrm>
            <a:custGeom>
              <a:avLst/>
              <a:gdLst/>
              <a:ahLst/>
              <a:cxnLst/>
              <a:rect l="l" t="t" r="r" b="b"/>
              <a:pathLst>
                <a:path w="11450320" h="6082665">
                  <a:moveTo>
                    <a:pt x="0" y="6082283"/>
                  </a:moveTo>
                  <a:lnTo>
                    <a:pt x="11449812" y="6082283"/>
                  </a:lnTo>
                  <a:lnTo>
                    <a:pt x="11449812" y="0"/>
                  </a:lnTo>
                  <a:lnTo>
                    <a:pt x="0" y="0"/>
                  </a:lnTo>
                  <a:lnTo>
                    <a:pt x="0" y="608228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3400" y="598297"/>
              <a:ext cx="3823970" cy="299719"/>
            </a:xfrm>
            <a:custGeom>
              <a:avLst/>
              <a:gdLst/>
              <a:ahLst/>
              <a:cxnLst/>
              <a:rect l="l" t="t" r="r" b="b"/>
              <a:pathLst>
                <a:path w="3823970" h="238125">
                  <a:moveTo>
                    <a:pt x="382371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3823715" y="237743"/>
                  </a:lnTo>
                  <a:lnTo>
                    <a:pt x="3823715" y="0"/>
                  </a:lnTo>
                  <a:close/>
                </a:path>
              </a:pathLst>
            </a:custGeom>
            <a:solidFill>
              <a:srgbClr val="FFFFFF">
                <a:alpha val="8941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8990" y="494791"/>
            <a:ext cx="3030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B3B3B"/>
                </a:solidFill>
              </a:rPr>
              <a:t>CONVENIOS</a:t>
            </a:r>
            <a:r>
              <a:rPr sz="3200" spc="-25" dirty="0">
                <a:solidFill>
                  <a:srgbClr val="3B3B3B"/>
                </a:solidFill>
              </a:rPr>
              <a:t> </a:t>
            </a:r>
            <a:r>
              <a:rPr sz="3200" spc="-20" dirty="0">
                <a:solidFill>
                  <a:srgbClr val="3B3B3B"/>
                </a:solidFill>
              </a:rPr>
              <a:t>CON:</a:t>
            </a:r>
            <a:endParaRPr sz="3200" dirty="0"/>
          </a:p>
        </p:txBody>
      </p:sp>
      <p:sp>
        <p:nvSpPr>
          <p:cNvPr id="19" name="object 19"/>
          <p:cNvSpPr txBox="1"/>
          <p:nvPr/>
        </p:nvSpPr>
        <p:spPr>
          <a:xfrm>
            <a:off x="4605020" y="962659"/>
            <a:ext cx="2784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E7E7E"/>
                </a:solidFill>
                <a:latin typeface="Calibri"/>
                <a:cs typeface="Calibri"/>
              </a:rPr>
              <a:t>ARANCELES</a:t>
            </a:r>
            <a:r>
              <a:rPr sz="1800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E7E7E"/>
                </a:solidFill>
                <a:latin typeface="Calibri"/>
                <a:cs typeface="Calibri"/>
              </a:rPr>
              <a:t>PREFERENCIALES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7F4A95A-7B19-4082-B0F2-5CBAE1E02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" y="962659"/>
            <a:ext cx="10337968" cy="54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7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5078" y="215444"/>
            <a:ext cx="624205" cy="608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340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74190" y="-6350"/>
            <a:ext cx="8919845" cy="1454785"/>
            <a:chOff x="2974190" y="-6350"/>
            <a:chExt cx="8919845" cy="1454785"/>
          </a:xfrm>
        </p:grpSpPr>
        <p:sp>
          <p:nvSpPr>
            <p:cNvPr id="4" name="object 4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3567683" y="0"/>
                  </a:moveTo>
                  <a:lnTo>
                    <a:pt x="0" y="0"/>
                  </a:lnTo>
                  <a:lnTo>
                    <a:pt x="0" y="1388363"/>
                  </a:lnTo>
                  <a:lnTo>
                    <a:pt x="3567683" y="1388363"/>
                  </a:lnTo>
                  <a:lnTo>
                    <a:pt x="3567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0" y="1388363"/>
                  </a:moveTo>
                  <a:lnTo>
                    <a:pt x="3567683" y="1388363"/>
                  </a:lnTo>
                  <a:lnTo>
                    <a:pt x="3567683" y="0"/>
                  </a:lnTo>
                  <a:lnTo>
                    <a:pt x="0" y="0"/>
                  </a:lnTo>
                  <a:lnTo>
                    <a:pt x="0" y="1388363"/>
                  </a:lnTo>
                  <a:close/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8115" marR="5080">
              <a:lnSpc>
                <a:spcPts val="4300"/>
              </a:lnSpc>
              <a:spcBef>
                <a:spcPts val="220"/>
              </a:spcBef>
            </a:pPr>
            <a:r>
              <a:rPr spc="-10" dirty="0"/>
              <a:t>UNIVERSIDAD AMERICANA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2104" y="292608"/>
            <a:ext cx="3262884" cy="10195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3319" y="2772282"/>
            <a:ext cx="769556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r>
              <a:rPr sz="20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Grado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Presencial</a:t>
            </a:r>
            <a:r>
              <a:rPr sz="20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Semestral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Virtual</a:t>
            </a:r>
            <a:r>
              <a:rPr sz="20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Bimestral: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otorgarán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todos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turnos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todas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habilitadas.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Arancel: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otorgara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10%</a:t>
            </a:r>
            <a:r>
              <a:rPr sz="20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sobre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valor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total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cuota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mensual.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11" name="object 11"/>
          <p:cNvSpPr txBox="1"/>
          <p:nvPr/>
        </p:nvSpPr>
        <p:spPr>
          <a:xfrm>
            <a:off x="293319" y="4296536"/>
            <a:ext cx="885380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otorgará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10%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sobre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valor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total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anticipado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semestre.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Programas</a:t>
            </a:r>
            <a:r>
              <a:rPr sz="20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Postgrado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Presencial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/>
                <a:cs typeface="Calibri"/>
              </a:rPr>
              <a:t>Virtual.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Arancel: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otorgará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5%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pago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valor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total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curso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10%</a:t>
            </a:r>
            <a:r>
              <a:rPr sz="20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pago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financiado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curso.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9516" y="1447800"/>
            <a:ext cx="3568065" cy="17176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 algn="ctr">
              <a:lnSpc>
                <a:spcPts val="2140"/>
              </a:lnSpc>
            </a:pPr>
            <a:r>
              <a:rPr sz="1800" b="1" dirty="0">
                <a:solidFill>
                  <a:srgbClr val="1F1F1E"/>
                </a:solidFill>
                <a:latin typeface="Arial"/>
                <a:cs typeface="Arial"/>
              </a:rPr>
              <a:t>Angelica</a:t>
            </a:r>
            <a:r>
              <a:rPr sz="1800" b="1" spc="-10" dirty="0">
                <a:solidFill>
                  <a:srgbClr val="1F1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E"/>
                </a:solidFill>
                <a:latin typeface="Arial"/>
                <a:cs typeface="Arial"/>
              </a:rPr>
              <a:t>Roman</a:t>
            </a:r>
            <a:r>
              <a:rPr sz="1800" b="1" spc="-50" dirty="0">
                <a:solidFill>
                  <a:srgbClr val="1F1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E"/>
                </a:solidFill>
                <a:latin typeface="Arial"/>
                <a:cs typeface="Arial"/>
              </a:rPr>
              <a:t>Presentado</a:t>
            </a:r>
            <a:endParaRPr sz="1800">
              <a:latin typeface="Arial"/>
              <a:cs typeface="Arial"/>
            </a:endParaRPr>
          </a:p>
          <a:p>
            <a:pPr marL="1778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1F1F1E"/>
                </a:solidFill>
                <a:latin typeface="Arial MT"/>
                <a:cs typeface="Arial MT"/>
              </a:rPr>
              <a:t>Ejecutiva</a:t>
            </a:r>
            <a:r>
              <a:rPr sz="1600" spc="-60" dirty="0">
                <a:solidFill>
                  <a:srgbClr val="1F1F1E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F1F1E"/>
                </a:solidFill>
                <a:latin typeface="Arial MT"/>
                <a:cs typeface="Arial MT"/>
              </a:rPr>
              <a:t>Comercial</a:t>
            </a:r>
            <a:r>
              <a:rPr sz="1600" spc="-30" dirty="0">
                <a:solidFill>
                  <a:srgbClr val="1F1F1E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F1F1E"/>
                </a:solidFill>
                <a:latin typeface="Arial MT"/>
                <a:cs typeface="Arial MT"/>
              </a:rPr>
              <a:t>B2B</a:t>
            </a:r>
            <a:r>
              <a:rPr sz="1600" dirty="0">
                <a:solidFill>
                  <a:srgbClr val="212A35"/>
                </a:solidFill>
                <a:latin typeface="Tahoma"/>
                <a:cs typeface="Tahoma"/>
              </a:rPr>
              <a:t>|</a:t>
            </a:r>
            <a:r>
              <a:rPr sz="1600" spc="-60" dirty="0">
                <a:solidFill>
                  <a:srgbClr val="212A35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Tahoma"/>
                <a:cs typeface="Tahoma"/>
              </a:rPr>
              <a:t>Élève</a:t>
            </a:r>
            <a:endParaRPr sz="1600">
              <a:latin typeface="Tahoma"/>
              <a:cs typeface="Tahoma"/>
            </a:endParaRPr>
          </a:p>
          <a:p>
            <a:pPr marL="78740" algn="ctr">
              <a:lnSpc>
                <a:spcPct val="100000"/>
              </a:lnSpc>
            </a:pP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+595</a:t>
            </a:r>
            <a:r>
              <a:rPr sz="1600" spc="-3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991</a:t>
            </a:r>
            <a:r>
              <a:rPr sz="1600" spc="-3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32323"/>
                </a:solidFill>
                <a:latin typeface="Tahoma"/>
                <a:cs typeface="Tahoma"/>
              </a:rPr>
              <a:t>715018</a:t>
            </a:r>
            <a:endParaRPr sz="1600">
              <a:latin typeface="Tahoma"/>
              <a:cs typeface="Tahoma"/>
            </a:endParaRPr>
          </a:p>
          <a:p>
            <a:pPr marL="74295" algn="ctr">
              <a:lnSpc>
                <a:spcPct val="100000"/>
              </a:lnSpc>
            </a:pPr>
            <a:r>
              <a:rPr sz="16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ahoma"/>
                <a:cs typeface="Tahoma"/>
                <a:hlinkClick r:id="rId3"/>
              </a:rPr>
              <a:t>angelica.roman@americana.edu.py</a:t>
            </a:r>
            <a:endParaRPr sz="1600">
              <a:latin typeface="Tahoma"/>
              <a:cs typeface="Tahoma"/>
            </a:endParaRPr>
          </a:p>
          <a:p>
            <a:pPr marL="19685" algn="ctr">
              <a:lnSpc>
                <a:spcPts val="1895"/>
              </a:lnSpc>
            </a:pP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Avda.</a:t>
            </a:r>
            <a:r>
              <a:rPr sz="1600" spc="-3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Brasilia</a:t>
            </a:r>
            <a:r>
              <a:rPr sz="1600" spc="-3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N˚</a:t>
            </a:r>
            <a:r>
              <a:rPr sz="1600" spc="-4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1100,</a:t>
            </a:r>
            <a:r>
              <a:rPr sz="1600" spc="-4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Asunción. </a:t>
            </a:r>
            <a:r>
              <a:rPr sz="1600" spc="-25" dirty="0">
                <a:solidFill>
                  <a:srgbClr val="232323"/>
                </a:solidFill>
                <a:latin typeface="Tahoma"/>
                <a:cs typeface="Tahoma"/>
              </a:rPr>
              <a:t>Py.</a:t>
            </a:r>
            <a:endParaRPr sz="1600">
              <a:latin typeface="Tahoma"/>
              <a:cs typeface="Tahoma"/>
            </a:endParaRPr>
          </a:p>
          <a:p>
            <a:pPr marR="19050" algn="ctr">
              <a:lnSpc>
                <a:spcPts val="1655"/>
              </a:lnSpc>
            </a:pPr>
            <a:r>
              <a:rPr sz="1400" b="1" dirty="0">
                <a:latin typeface="Constantia"/>
                <a:cs typeface="Constantia"/>
              </a:rPr>
              <a:t>Avda.</a:t>
            </a:r>
            <a:r>
              <a:rPr sz="1400" b="1" spc="-4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Brasilia</a:t>
            </a:r>
            <a:r>
              <a:rPr sz="1400" b="1" spc="-3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N˚</a:t>
            </a:r>
            <a:r>
              <a:rPr sz="1400" b="1" spc="-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1100,</a:t>
            </a:r>
            <a:r>
              <a:rPr sz="1400" b="1" spc="-3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As. </a:t>
            </a:r>
            <a:r>
              <a:rPr sz="800" b="1" spc="-25" dirty="0">
                <a:latin typeface="Constantia"/>
                <a:cs typeface="Constantia"/>
              </a:rPr>
              <a:t>Py.</a:t>
            </a:r>
            <a:endParaRPr sz="800">
              <a:latin typeface="Constantia"/>
              <a:cs typeface="Constantia"/>
            </a:endParaRPr>
          </a:p>
          <a:p>
            <a:pPr marR="31115" algn="ctr">
              <a:lnSpc>
                <a:spcPct val="100000"/>
              </a:lnSpc>
              <a:spcBef>
                <a:spcPts val="5"/>
              </a:spcBef>
            </a:pPr>
            <a:r>
              <a:rPr sz="1600" b="1" u="heavy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Constantia"/>
                <a:cs typeface="Constantia"/>
                <a:hlinkClick r:id="rId4"/>
              </a:rPr>
              <a:t>www.americana.edu.py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5078" y="215444"/>
            <a:ext cx="624205" cy="608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340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74190" y="-6350"/>
            <a:ext cx="8919845" cy="1454785"/>
            <a:chOff x="2974190" y="-6350"/>
            <a:chExt cx="8919845" cy="1454785"/>
          </a:xfrm>
        </p:grpSpPr>
        <p:sp>
          <p:nvSpPr>
            <p:cNvPr id="4" name="object 4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3567683" y="0"/>
                  </a:moveTo>
                  <a:lnTo>
                    <a:pt x="0" y="0"/>
                  </a:lnTo>
                  <a:lnTo>
                    <a:pt x="0" y="1388363"/>
                  </a:lnTo>
                  <a:lnTo>
                    <a:pt x="3567683" y="1388363"/>
                  </a:lnTo>
                  <a:lnTo>
                    <a:pt x="3567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0" y="1388363"/>
                  </a:moveTo>
                  <a:lnTo>
                    <a:pt x="3567683" y="1388363"/>
                  </a:lnTo>
                  <a:lnTo>
                    <a:pt x="3567683" y="0"/>
                  </a:lnTo>
                  <a:lnTo>
                    <a:pt x="0" y="0"/>
                  </a:lnTo>
                  <a:lnTo>
                    <a:pt x="0" y="1388363"/>
                  </a:lnTo>
                  <a:close/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4365" y="976401"/>
            <a:ext cx="2663825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0"/>
              </a:lnSpc>
            </a:pPr>
            <a:r>
              <a:rPr sz="3600" b="1" spc="-10" dirty="0">
                <a:solidFill>
                  <a:srgbClr val="002774"/>
                </a:solidFill>
                <a:latin typeface="Calibri"/>
                <a:cs typeface="Calibri"/>
              </a:rPr>
              <a:t>UNIVERSIDAD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4310"/>
              </a:lnSpc>
            </a:pPr>
            <a:r>
              <a:rPr sz="3600" b="1" spc="-10" dirty="0">
                <a:solidFill>
                  <a:srgbClr val="002774"/>
                </a:solidFill>
                <a:latin typeface="Calibri"/>
                <a:cs typeface="Calibri"/>
              </a:rPr>
              <a:t>AMERICANA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20" y="0"/>
            <a:ext cx="11707495" cy="6858000"/>
            <a:chOff x="7620" y="0"/>
            <a:chExt cx="11707495" cy="6858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2103" y="292608"/>
              <a:ext cx="3262884" cy="10195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0"/>
              <a:ext cx="5486400" cy="685799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319516" y="1447800"/>
            <a:ext cx="3568065" cy="17176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 algn="ctr">
              <a:lnSpc>
                <a:spcPts val="2140"/>
              </a:lnSpc>
            </a:pPr>
            <a:r>
              <a:rPr sz="1800" b="1" dirty="0">
                <a:solidFill>
                  <a:srgbClr val="1F1F1E"/>
                </a:solidFill>
                <a:latin typeface="Arial"/>
                <a:cs typeface="Arial"/>
              </a:rPr>
              <a:t>Angelica</a:t>
            </a:r>
            <a:r>
              <a:rPr sz="1800" b="1" spc="-10" dirty="0">
                <a:solidFill>
                  <a:srgbClr val="1F1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E"/>
                </a:solidFill>
                <a:latin typeface="Arial"/>
                <a:cs typeface="Arial"/>
              </a:rPr>
              <a:t>Roman</a:t>
            </a:r>
            <a:r>
              <a:rPr sz="1800" b="1" spc="-50" dirty="0">
                <a:solidFill>
                  <a:srgbClr val="1F1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E"/>
                </a:solidFill>
                <a:latin typeface="Arial"/>
                <a:cs typeface="Arial"/>
              </a:rPr>
              <a:t>Presentado</a:t>
            </a:r>
            <a:endParaRPr sz="1800">
              <a:latin typeface="Arial"/>
              <a:cs typeface="Arial"/>
            </a:endParaRPr>
          </a:p>
          <a:p>
            <a:pPr marL="1778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1F1F1E"/>
                </a:solidFill>
                <a:latin typeface="Arial MT"/>
                <a:cs typeface="Arial MT"/>
              </a:rPr>
              <a:t>Ejecutiva</a:t>
            </a:r>
            <a:r>
              <a:rPr sz="1600" spc="-60" dirty="0">
                <a:solidFill>
                  <a:srgbClr val="1F1F1E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F1F1E"/>
                </a:solidFill>
                <a:latin typeface="Arial MT"/>
                <a:cs typeface="Arial MT"/>
              </a:rPr>
              <a:t>Comercial</a:t>
            </a:r>
            <a:r>
              <a:rPr sz="1600" spc="-30" dirty="0">
                <a:solidFill>
                  <a:srgbClr val="1F1F1E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F1F1E"/>
                </a:solidFill>
                <a:latin typeface="Arial MT"/>
                <a:cs typeface="Arial MT"/>
              </a:rPr>
              <a:t>B2B</a:t>
            </a:r>
            <a:r>
              <a:rPr sz="1600" dirty="0">
                <a:solidFill>
                  <a:srgbClr val="212A35"/>
                </a:solidFill>
                <a:latin typeface="Tahoma"/>
                <a:cs typeface="Tahoma"/>
              </a:rPr>
              <a:t>|</a:t>
            </a:r>
            <a:r>
              <a:rPr sz="1600" spc="-60" dirty="0">
                <a:solidFill>
                  <a:srgbClr val="212A35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Tahoma"/>
                <a:cs typeface="Tahoma"/>
              </a:rPr>
              <a:t>Élève</a:t>
            </a:r>
            <a:endParaRPr sz="1600">
              <a:latin typeface="Tahoma"/>
              <a:cs typeface="Tahoma"/>
            </a:endParaRPr>
          </a:p>
          <a:p>
            <a:pPr marL="78740" algn="ctr">
              <a:lnSpc>
                <a:spcPct val="100000"/>
              </a:lnSpc>
            </a:pP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+595</a:t>
            </a:r>
            <a:r>
              <a:rPr sz="1600" spc="-3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991</a:t>
            </a:r>
            <a:r>
              <a:rPr sz="1600" spc="-3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32323"/>
                </a:solidFill>
                <a:latin typeface="Tahoma"/>
                <a:cs typeface="Tahoma"/>
              </a:rPr>
              <a:t>715018</a:t>
            </a:r>
            <a:endParaRPr sz="1600">
              <a:latin typeface="Tahoma"/>
              <a:cs typeface="Tahoma"/>
            </a:endParaRPr>
          </a:p>
          <a:p>
            <a:pPr marL="74295" algn="ctr">
              <a:lnSpc>
                <a:spcPct val="100000"/>
              </a:lnSpc>
            </a:pPr>
            <a:r>
              <a:rPr sz="1600" u="sng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Tahoma"/>
                <a:cs typeface="Tahoma"/>
                <a:hlinkClick r:id="rId4"/>
              </a:rPr>
              <a:t>angelica.roman@americana.edu.py</a:t>
            </a:r>
            <a:endParaRPr sz="1600">
              <a:latin typeface="Tahoma"/>
              <a:cs typeface="Tahoma"/>
            </a:endParaRPr>
          </a:p>
          <a:p>
            <a:pPr marL="19685" algn="ctr">
              <a:lnSpc>
                <a:spcPts val="1895"/>
              </a:lnSpc>
            </a:pP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Avda.</a:t>
            </a:r>
            <a:r>
              <a:rPr sz="1600" spc="-3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Brasilia</a:t>
            </a:r>
            <a:r>
              <a:rPr sz="1600" spc="-3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N˚</a:t>
            </a:r>
            <a:r>
              <a:rPr sz="1600" spc="-4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1100,</a:t>
            </a:r>
            <a:r>
              <a:rPr sz="1600" spc="-4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2323"/>
                </a:solidFill>
                <a:latin typeface="Tahoma"/>
                <a:cs typeface="Tahoma"/>
              </a:rPr>
              <a:t>Asunción. </a:t>
            </a:r>
            <a:r>
              <a:rPr sz="1600" spc="-25" dirty="0">
                <a:solidFill>
                  <a:srgbClr val="232323"/>
                </a:solidFill>
                <a:latin typeface="Tahoma"/>
                <a:cs typeface="Tahoma"/>
              </a:rPr>
              <a:t>Py.</a:t>
            </a:r>
            <a:endParaRPr sz="1600">
              <a:latin typeface="Tahoma"/>
              <a:cs typeface="Tahoma"/>
            </a:endParaRPr>
          </a:p>
          <a:p>
            <a:pPr marR="19050" algn="ctr">
              <a:lnSpc>
                <a:spcPts val="1655"/>
              </a:lnSpc>
            </a:pPr>
            <a:r>
              <a:rPr sz="1400" b="1" dirty="0">
                <a:latin typeface="Constantia"/>
                <a:cs typeface="Constantia"/>
              </a:rPr>
              <a:t>Avda.</a:t>
            </a:r>
            <a:r>
              <a:rPr sz="1400" b="1" spc="-4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Brasilia</a:t>
            </a:r>
            <a:r>
              <a:rPr sz="1400" b="1" spc="-3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N˚</a:t>
            </a:r>
            <a:r>
              <a:rPr sz="1400" b="1" spc="-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1100,</a:t>
            </a:r>
            <a:r>
              <a:rPr sz="1400" b="1" spc="-3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As. </a:t>
            </a:r>
            <a:r>
              <a:rPr sz="800" b="1" spc="-25" dirty="0">
                <a:latin typeface="Constantia"/>
                <a:cs typeface="Constantia"/>
              </a:rPr>
              <a:t>Py.</a:t>
            </a:r>
            <a:endParaRPr sz="800">
              <a:latin typeface="Constantia"/>
              <a:cs typeface="Constantia"/>
            </a:endParaRPr>
          </a:p>
          <a:p>
            <a:pPr marR="31115" algn="ctr">
              <a:lnSpc>
                <a:spcPct val="100000"/>
              </a:lnSpc>
              <a:spcBef>
                <a:spcPts val="5"/>
              </a:spcBef>
            </a:pPr>
            <a:r>
              <a:rPr sz="1600" b="1" u="heavy" spc="-10" dirty="0">
                <a:solidFill>
                  <a:srgbClr val="00184B"/>
                </a:solidFill>
                <a:uFill>
                  <a:solidFill>
                    <a:srgbClr val="00184B"/>
                  </a:solidFill>
                </a:uFill>
                <a:latin typeface="Constantia"/>
                <a:cs typeface="Constantia"/>
                <a:hlinkClick r:id="rId5"/>
              </a:rPr>
              <a:t>www.americana.edu.py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1083" y="53339"/>
            <a:ext cx="3976370" cy="1156970"/>
          </a:xfrm>
          <a:prstGeom prst="rect">
            <a:avLst/>
          </a:prstGeom>
          <a:ln w="12192">
            <a:solidFill>
              <a:srgbClr val="001237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R="90170" algn="r">
              <a:lnSpc>
                <a:spcPct val="100000"/>
              </a:lnSpc>
              <a:spcBef>
                <a:spcPts val="1610"/>
              </a:spcBef>
            </a:pPr>
            <a:r>
              <a:rPr sz="3400" b="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822451"/>
            <a:ext cx="307467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00184B"/>
                </a:solidFill>
                <a:latin typeface="Calibri"/>
                <a:cs typeface="Calibri"/>
              </a:rPr>
              <a:t>Universidad</a:t>
            </a:r>
            <a:r>
              <a:rPr sz="3200" b="1" spc="-75" dirty="0">
                <a:solidFill>
                  <a:srgbClr val="00184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84B"/>
                </a:solidFill>
                <a:latin typeface="Calibri"/>
                <a:cs typeface="Calibri"/>
              </a:rPr>
              <a:t>de</a:t>
            </a:r>
            <a:r>
              <a:rPr sz="3200" b="1" spc="-20" dirty="0">
                <a:solidFill>
                  <a:srgbClr val="00184B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0184B"/>
                </a:solidFill>
                <a:latin typeface="Calibri"/>
                <a:cs typeface="Calibri"/>
              </a:rPr>
              <a:t>la </a:t>
            </a:r>
            <a:r>
              <a:rPr sz="3200" b="1" dirty="0">
                <a:solidFill>
                  <a:srgbClr val="00184B"/>
                </a:solidFill>
                <a:latin typeface="Calibri"/>
                <a:cs typeface="Calibri"/>
              </a:rPr>
              <a:t>Integración</a:t>
            </a:r>
            <a:r>
              <a:rPr sz="3200" b="1" spc="-15" dirty="0">
                <a:solidFill>
                  <a:srgbClr val="00184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84B"/>
                </a:solidFill>
                <a:latin typeface="Calibri"/>
                <a:cs typeface="Calibri"/>
              </a:rPr>
              <a:t>de</a:t>
            </a:r>
            <a:r>
              <a:rPr sz="3200" b="1" spc="-45" dirty="0">
                <a:solidFill>
                  <a:srgbClr val="00184B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0184B"/>
                </a:solidFill>
                <a:latin typeface="Calibri"/>
                <a:cs typeface="Calibri"/>
              </a:rPr>
              <a:t>las </a:t>
            </a:r>
            <a:r>
              <a:rPr sz="3200" b="1" dirty="0">
                <a:solidFill>
                  <a:srgbClr val="00184B"/>
                </a:solidFill>
                <a:latin typeface="Calibri"/>
                <a:cs typeface="Calibri"/>
              </a:rPr>
              <a:t>Américas</a:t>
            </a:r>
            <a:r>
              <a:rPr sz="3200" b="1" spc="-35" dirty="0">
                <a:solidFill>
                  <a:srgbClr val="00184B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84B"/>
                </a:solidFill>
                <a:latin typeface="Calibri"/>
                <a:cs typeface="Calibri"/>
              </a:rPr>
              <a:t>(UNIDA)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434" y="2490292"/>
            <a:ext cx="576707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95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Ofrece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31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empresas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asociadas</a:t>
            </a:r>
            <a:r>
              <a:rPr sz="2000" spc="31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CADAM,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000" spc="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mensuales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r>
              <a:rPr sz="2000" spc="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grados</a:t>
            </a:r>
            <a:r>
              <a:rPr sz="2000" spc="2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2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posgrados,</a:t>
            </a:r>
            <a:r>
              <a:rPr sz="2000" spc="2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2000" spc="22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spc="22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funcionarios</a:t>
            </a:r>
            <a:r>
              <a:rPr sz="2000" spc="2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2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familiares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directos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(cónyuges</a:t>
            </a:r>
            <a:r>
              <a:rPr sz="2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hijos):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34" y="4929327"/>
            <a:ext cx="57664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0085" algn="l"/>
                <a:tab pos="1067435" algn="l"/>
                <a:tab pos="1995170" algn="l"/>
                <a:tab pos="2382520" algn="l"/>
                <a:tab pos="3812540" algn="l"/>
                <a:tab pos="4747895" algn="l"/>
              </a:tabLst>
            </a:pP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efecto,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beneficiario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deberá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presentar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434" y="5234685"/>
            <a:ext cx="57677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certificado</a:t>
            </a:r>
            <a:r>
              <a:rPr sz="2000" spc="4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trabajo</a:t>
            </a:r>
            <a:r>
              <a:rPr sz="2000" spc="40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actualizado.</a:t>
            </a:r>
            <a:r>
              <a:rPr sz="2000" spc="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4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spc="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caso</a:t>
            </a:r>
            <a:r>
              <a:rPr sz="2000" spc="40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que</a:t>
            </a:r>
            <a:r>
              <a:rPr sz="2000" spc="40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el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beneficiario</a:t>
            </a:r>
            <a:r>
              <a:rPr sz="2000" spc="1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sea</a:t>
            </a:r>
            <a:r>
              <a:rPr sz="2000" spc="1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000" spc="1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familiar</a:t>
            </a:r>
            <a:r>
              <a:rPr sz="2000" spc="2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1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un</a:t>
            </a:r>
            <a:r>
              <a:rPr sz="2000" spc="1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funcionario,</a:t>
            </a:r>
            <a:r>
              <a:rPr sz="2000" spc="1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deberá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adjuntar</a:t>
            </a:r>
            <a:r>
              <a:rPr sz="2000" spc="27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además,</a:t>
            </a:r>
            <a:r>
              <a:rPr sz="2000" spc="28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2000" spc="27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certificado</a:t>
            </a:r>
            <a:r>
              <a:rPr sz="2000" spc="27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27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nacimiento</a:t>
            </a:r>
            <a:r>
              <a:rPr sz="2000" spc="27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o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certificado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matrimonio,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pertinente.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5660" y="2680842"/>
            <a:ext cx="385254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Contacto:</a:t>
            </a:r>
            <a:endParaRPr sz="1600">
              <a:latin typeface="Arial Black"/>
              <a:cs typeface="Arial Black"/>
            </a:endParaRPr>
          </a:p>
          <a:p>
            <a:pPr marR="5715" algn="r">
              <a:lnSpc>
                <a:spcPts val="1914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Avda.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Venezuela 1353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c/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Tte.</a:t>
            </a:r>
            <a:r>
              <a:rPr sz="16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Insaurralde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ts val="1914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Tel.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021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288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9000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434" y="3939285"/>
            <a:ext cx="88715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87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10%</a:t>
            </a:r>
            <a:r>
              <a:rPr sz="24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sobre</a:t>
            </a:r>
            <a:r>
              <a:rPr sz="2400" b="1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mensuales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grado.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910"/>
              </a:lnSpc>
              <a:spcBef>
                <a:spcPts val="55"/>
              </a:spcBef>
              <a:buFont typeface="Arial MT"/>
              <a:buChar char="•"/>
              <a:tabLst>
                <a:tab pos="354965" algn="l"/>
                <a:tab pos="1030605" algn="l"/>
                <a:tab pos="1492250" algn="l"/>
                <a:tab pos="1985010" algn="l"/>
                <a:tab pos="2446655" algn="l"/>
                <a:tab pos="3146425" algn="l"/>
                <a:tab pos="4022725" algn="l"/>
                <a:tab pos="4647565" algn="l"/>
                <a:tab pos="5067935" algn="l"/>
                <a:tab pos="6380480" algn="l"/>
                <a:tab pos="6678930" algn="l"/>
                <a:tab pos="8171815" algn="l"/>
                <a:tab pos="8633460" algn="l"/>
              </a:tabLst>
            </a:pP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15%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3E3E3E"/>
                </a:solidFill>
                <a:latin typeface="Calibri"/>
                <a:cs typeface="Calibri"/>
              </a:rPr>
              <a:t>post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grado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que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imparten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impartirán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3E3E3E"/>
                </a:solidFill>
                <a:latin typeface="Calibri"/>
                <a:cs typeface="Calibri"/>
              </a:rPr>
              <a:t>la 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UNIDA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4444" y="-6095"/>
            <a:ext cx="4149090" cy="1324610"/>
            <a:chOff x="2974444" y="-6095"/>
            <a:chExt cx="4149090" cy="1324610"/>
          </a:xfrm>
        </p:grpSpPr>
        <p:sp>
          <p:nvSpPr>
            <p:cNvPr id="10" name="object 10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11083" y="53339"/>
            <a:ext cx="3976370" cy="1156970"/>
            <a:chOff x="7911083" y="53339"/>
            <a:chExt cx="3976370" cy="1156970"/>
          </a:xfrm>
        </p:grpSpPr>
        <p:sp>
          <p:nvSpPr>
            <p:cNvPr id="13" name="object 13"/>
            <p:cNvSpPr/>
            <p:nvPr/>
          </p:nvSpPr>
          <p:spPr>
            <a:xfrm>
              <a:off x="7911083" y="53339"/>
              <a:ext cx="3976370" cy="1156970"/>
            </a:xfrm>
            <a:custGeom>
              <a:avLst/>
              <a:gdLst/>
              <a:ahLst/>
              <a:cxnLst/>
              <a:rect l="l" t="t" r="r" b="b"/>
              <a:pathLst>
                <a:path w="3976370" h="1156970">
                  <a:moveTo>
                    <a:pt x="3976116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3976116" y="1156716"/>
                  </a:lnTo>
                  <a:lnTo>
                    <a:pt x="3976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7115" y="231647"/>
              <a:ext cx="3162300" cy="83515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03478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2378" y="246125"/>
            <a:ext cx="6496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7114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A4A4A4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8625" y="2680842"/>
            <a:ext cx="37604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Contacto:</a:t>
            </a:r>
            <a:endParaRPr sz="16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Sede</a:t>
            </a:r>
            <a:r>
              <a:rPr sz="16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España</a:t>
            </a:r>
            <a:endParaRPr sz="16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Avda.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España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N°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1239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c/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Padre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Cardozo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+595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21 219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8000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+595</a:t>
            </a:r>
            <a:r>
              <a:rPr sz="16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981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812</a:t>
            </a:r>
            <a:r>
              <a:rPr sz="16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828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4444" y="-6095"/>
            <a:ext cx="4149090" cy="1324610"/>
            <a:chOff x="2974444" y="-6095"/>
            <a:chExt cx="4149090" cy="1324610"/>
          </a:xfrm>
        </p:grpSpPr>
        <p:sp>
          <p:nvSpPr>
            <p:cNvPr id="6" name="object 6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7495" y="1276858"/>
            <a:ext cx="4209415" cy="11258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  <a:tabLst>
                <a:tab pos="2672715" algn="l"/>
              </a:tabLst>
            </a:pPr>
            <a:r>
              <a:rPr sz="3600" b="1" dirty="0">
                <a:solidFill>
                  <a:srgbClr val="002774"/>
                </a:solidFill>
                <a:latin typeface="Calibri"/>
                <a:cs typeface="Calibri"/>
              </a:rPr>
              <a:t>Universidad</a:t>
            </a:r>
            <a:r>
              <a:rPr sz="3600" b="1" spc="-170" dirty="0">
                <a:solidFill>
                  <a:srgbClr val="002774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2774"/>
                </a:solidFill>
                <a:latin typeface="Calibri"/>
                <a:cs typeface="Calibri"/>
              </a:rPr>
              <a:t>Columbia </a:t>
            </a:r>
            <a:r>
              <a:rPr sz="3600" b="1" dirty="0">
                <a:solidFill>
                  <a:srgbClr val="002774"/>
                </a:solidFill>
                <a:latin typeface="Calibri"/>
                <a:cs typeface="Calibri"/>
              </a:rPr>
              <a:t>del</a:t>
            </a:r>
            <a:r>
              <a:rPr sz="3600" b="1" spc="-50" dirty="0">
                <a:solidFill>
                  <a:srgbClr val="002774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2774"/>
                </a:solidFill>
                <a:latin typeface="Calibri"/>
                <a:cs typeface="Calibri"/>
              </a:rPr>
              <a:t>Paraguay</a:t>
            </a:r>
            <a:r>
              <a:rPr sz="3600" b="1" dirty="0">
                <a:solidFill>
                  <a:srgbClr val="002774"/>
                </a:solidFill>
                <a:latin typeface="Calibri"/>
                <a:cs typeface="Calibri"/>
              </a:rPr>
              <a:t>	</a:t>
            </a:r>
            <a:r>
              <a:rPr sz="3600" b="1" spc="-10" dirty="0">
                <a:solidFill>
                  <a:srgbClr val="002774"/>
                </a:solidFill>
                <a:latin typeface="Calibri"/>
                <a:cs typeface="Calibri"/>
              </a:rPr>
              <a:t>(UCP)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737485"/>
            <a:ext cx="6958330" cy="94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100299"/>
              </a:lnSpc>
              <a:spcBef>
                <a:spcPts val="9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Concede</a:t>
            </a:r>
            <a:r>
              <a:rPr sz="2000" spc="3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000" spc="3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adicionales</a:t>
            </a:r>
            <a:r>
              <a:rPr sz="2000" spc="3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funcionarios,</a:t>
            </a:r>
            <a:r>
              <a:rPr sz="2000" spc="3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conyugue</a:t>
            </a:r>
            <a:r>
              <a:rPr sz="2000" spc="3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3E3E3E"/>
                </a:solidFill>
                <a:latin typeface="Calibri"/>
                <a:cs typeface="Calibri"/>
              </a:rPr>
              <a:t>e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hijos</a:t>
            </a:r>
            <a:r>
              <a:rPr sz="2000" spc="2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2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funcionarios</a:t>
            </a:r>
            <a:r>
              <a:rPr sz="2000" spc="2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2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2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Empresas</a:t>
            </a:r>
            <a:r>
              <a:rPr sz="2000" spc="2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Asociadas</a:t>
            </a:r>
            <a:r>
              <a:rPr sz="2000" spc="2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2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CADAM</a:t>
            </a:r>
            <a:r>
              <a:rPr sz="2000" spc="2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2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la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matriculación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mensuales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cursos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grados.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940886"/>
            <a:ext cx="91313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100%</a:t>
            </a:r>
            <a:r>
              <a:rPr sz="1800" b="1" spc="1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1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1800" b="1" spc="1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spc="1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1800" spc="1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matrícula</a:t>
            </a:r>
            <a:r>
              <a:rPr sz="1800" spc="1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spc="1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cualquiera</a:t>
            </a:r>
            <a:r>
              <a:rPr sz="1800" spc="1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1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1800" spc="1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r>
              <a:rPr sz="1800" spc="1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1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grado</a:t>
            </a:r>
            <a:r>
              <a:rPr sz="1800" spc="1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habilitadas</a:t>
            </a:r>
            <a:r>
              <a:rPr sz="1800" spc="1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spc="1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el 	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presente</a:t>
            </a:r>
            <a:r>
              <a:rPr sz="1800" spc="3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acuerdo,</a:t>
            </a:r>
            <a:r>
              <a:rPr sz="1800" spc="3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1800" spc="3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todos</a:t>
            </a:r>
            <a:r>
              <a:rPr sz="1800" spc="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1800" spc="3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turnos</a:t>
            </a:r>
            <a:r>
              <a:rPr sz="1800" spc="3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1800" spc="3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modalidades</a:t>
            </a:r>
            <a:r>
              <a:rPr sz="1800" spc="3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3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enseñanza</a:t>
            </a:r>
            <a:r>
              <a:rPr sz="1800" spc="3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habilitadas</a:t>
            </a:r>
            <a:r>
              <a:rPr sz="1800" spc="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1800" spc="3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el 	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primer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(1º)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curso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carrera,</a:t>
            </a:r>
            <a:r>
              <a:rPr sz="18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turnos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modalidades</a:t>
            </a:r>
            <a:r>
              <a:rPr sz="1800" spc="3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alumnos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funcionarios,</a:t>
            </a:r>
            <a:r>
              <a:rPr sz="18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conyugues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3E3E3E"/>
                </a:solidFill>
                <a:latin typeface="Calibri"/>
                <a:cs typeface="Calibri"/>
              </a:rPr>
              <a:t>e 	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hijos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funcionarios</a:t>
            </a:r>
            <a:endParaRPr sz="1800">
              <a:latin typeface="Calibri"/>
              <a:cs typeface="Calibri"/>
            </a:endParaRPr>
          </a:p>
          <a:p>
            <a:pPr marL="298450" indent="-28575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15%</a:t>
            </a:r>
            <a:r>
              <a:rPr sz="1800" b="1" spc="20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2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1800" b="1" spc="2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sobre</a:t>
            </a:r>
            <a:r>
              <a:rPr sz="1800" spc="2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1800" spc="2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1800" spc="2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mensuales</a:t>
            </a:r>
            <a:r>
              <a:rPr sz="1800" spc="22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pagadas</a:t>
            </a:r>
            <a:r>
              <a:rPr sz="1800" spc="2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hasta</a:t>
            </a:r>
            <a:r>
              <a:rPr sz="1800" spc="2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800" spc="2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día</a:t>
            </a:r>
            <a:r>
              <a:rPr sz="1800" spc="2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1800" spc="2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vencimiento</a:t>
            </a:r>
            <a:r>
              <a:rPr sz="1800" spc="22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22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5313426"/>
            <a:ext cx="11396345" cy="140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273935">
              <a:lnSpc>
                <a:spcPct val="100000"/>
              </a:lnSpc>
              <a:spcBef>
                <a:spcPts val="100"/>
              </a:spcBef>
              <a:tabLst>
                <a:tab pos="1544320" algn="l"/>
              </a:tabLst>
            </a:pP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mismas</a:t>
            </a:r>
            <a:r>
              <a:rPr sz="1800" spc="3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	cada</a:t>
            </a:r>
            <a:r>
              <a:rPr sz="1800" spc="3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mes,</a:t>
            </a:r>
            <a:r>
              <a:rPr sz="1800" spc="3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spc="3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cualquiera</a:t>
            </a:r>
            <a:r>
              <a:rPr sz="1800" spc="3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1800" spc="3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r>
              <a:rPr sz="1800" spc="3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3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grado</a:t>
            </a:r>
            <a:r>
              <a:rPr sz="1800" spc="3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habilitadas</a:t>
            </a:r>
            <a:r>
              <a:rPr sz="1800" spc="3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spc="3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800" spc="3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presente acuerdo.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20%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descuento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18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el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pago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al</a:t>
            </a:r>
            <a:r>
              <a:rPr sz="18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contado de</a:t>
            </a:r>
            <a:r>
              <a:rPr sz="18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toda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sz="18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colegiatura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cualquiera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carrera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grado.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25%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descuento</a:t>
            </a:r>
            <a:r>
              <a:rPr sz="18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el pago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al contado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toda la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colegiatura</a:t>
            </a:r>
            <a:r>
              <a:rPr sz="18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carreras de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grado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habilitadas para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grupos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30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estudiantes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nuevos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más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cualquiera de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turnos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habilitados.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0740" y="199644"/>
            <a:ext cx="2156459" cy="21457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695" y="708405"/>
            <a:ext cx="435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E3E3E"/>
                </a:solidFill>
              </a:rPr>
              <a:t>El</a:t>
            </a:r>
            <a:r>
              <a:rPr spc="-40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título</a:t>
            </a:r>
            <a:r>
              <a:rPr spc="-25" dirty="0">
                <a:solidFill>
                  <a:srgbClr val="3E3E3E"/>
                </a:solidFill>
              </a:rPr>
              <a:t> </a:t>
            </a:r>
            <a:r>
              <a:rPr b="0" dirty="0">
                <a:solidFill>
                  <a:srgbClr val="3E3E3E"/>
                </a:solidFill>
                <a:latin typeface="Calibri"/>
                <a:cs typeface="Calibri"/>
              </a:rPr>
              <a:t>se</a:t>
            </a:r>
            <a:r>
              <a:rPr b="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E3E3E"/>
                </a:solidFill>
                <a:latin typeface="Calibri"/>
                <a:cs typeface="Calibri"/>
              </a:rPr>
              <a:t>escribe</a:t>
            </a:r>
            <a:r>
              <a:rPr b="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3E3E3E"/>
                </a:solidFill>
                <a:latin typeface="Calibri"/>
                <a:cs typeface="Calibri"/>
              </a:rPr>
              <a:t>aquí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095" y="-6095"/>
            <a:ext cx="11820525" cy="6478905"/>
            <a:chOff x="-6095" y="-6095"/>
            <a:chExt cx="11820525" cy="64789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1779885" cy="6294120"/>
            </a:xfrm>
            <a:custGeom>
              <a:avLst/>
              <a:gdLst/>
              <a:ahLst/>
              <a:cxnLst/>
              <a:rect l="l" t="t" r="r" b="b"/>
              <a:pathLst>
                <a:path w="11779885" h="6294120">
                  <a:moveTo>
                    <a:pt x="11779569" y="0"/>
                  </a:moveTo>
                  <a:lnTo>
                    <a:pt x="535" y="0"/>
                  </a:lnTo>
                  <a:lnTo>
                    <a:pt x="0" y="127777"/>
                  </a:lnTo>
                  <a:lnTo>
                    <a:pt x="0" y="6293992"/>
                  </a:lnTo>
                  <a:lnTo>
                    <a:pt x="11779569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1779885" cy="6294120"/>
            </a:xfrm>
            <a:custGeom>
              <a:avLst/>
              <a:gdLst/>
              <a:ahLst/>
              <a:cxnLst/>
              <a:rect l="l" t="t" r="r" b="b"/>
              <a:pathLst>
                <a:path w="11779885" h="6294120">
                  <a:moveTo>
                    <a:pt x="0" y="127777"/>
                  </a:moveTo>
                  <a:lnTo>
                    <a:pt x="535" y="0"/>
                  </a:lnTo>
                </a:path>
                <a:path w="11779885" h="6294120">
                  <a:moveTo>
                    <a:pt x="11779569" y="0"/>
                  </a:moveTo>
                  <a:lnTo>
                    <a:pt x="0" y="6293992"/>
                  </a:lnTo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663" y="384047"/>
              <a:ext cx="11448415" cy="6082665"/>
            </a:xfrm>
            <a:custGeom>
              <a:avLst/>
              <a:gdLst/>
              <a:ahLst/>
              <a:cxnLst/>
              <a:rect l="l" t="t" r="r" b="b"/>
              <a:pathLst>
                <a:path w="11448415" h="6082665">
                  <a:moveTo>
                    <a:pt x="11448288" y="0"/>
                  </a:moveTo>
                  <a:lnTo>
                    <a:pt x="0" y="0"/>
                  </a:lnTo>
                  <a:lnTo>
                    <a:pt x="0" y="6082284"/>
                  </a:lnTo>
                  <a:lnTo>
                    <a:pt x="11448288" y="6082284"/>
                  </a:lnTo>
                  <a:lnTo>
                    <a:pt x="1144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663" y="384047"/>
              <a:ext cx="11448415" cy="6082665"/>
            </a:xfrm>
            <a:custGeom>
              <a:avLst/>
              <a:gdLst/>
              <a:ahLst/>
              <a:cxnLst/>
              <a:rect l="l" t="t" r="r" b="b"/>
              <a:pathLst>
                <a:path w="11448415" h="6082665">
                  <a:moveTo>
                    <a:pt x="0" y="6082284"/>
                  </a:moveTo>
                  <a:lnTo>
                    <a:pt x="11448288" y="6082284"/>
                  </a:lnTo>
                  <a:lnTo>
                    <a:pt x="11448288" y="0"/>
                  </a:lnTo>
                  <a:lnTo>
                    <a:pt x="0" y="0"/>
                  </a:lnTo>
                  <a:lnTo>
                    <a:pt x="0" y="60822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371" y="502920"/>
              <a:ext cx="9374124" cy="5846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2782" y="829400"/>
            <a:ext cx="3331363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00184B"/>
                </a:solidFill>
                <a:latin typeface="Calibri"/>
                <a:cs typeface="Calibri"/>
              </a:rPr>
              <a:t>Universidad</a:t>
            </a:r>
            <a:r>
              <a:rPr sz="3200" b="1" spc="-75" dirty="0">
                <a:solidFill>
                  <a:srgbClr val="00184B"/>
                </a:solidFill>
                <a:latin typeface="Calibri"/>
                <a:cs typeface="Calibri"/>
              </a:rPr>
              <a:t> </a:t>
            </a:r>
            <a:r>
              <a:rPr lang="es-PY" sz="3200" b="1" spc="-75" dirty="0">
                <a:solidFill>
                  <a:srgbClr val="00184B"/>
                </a:solidFill>
                <a:latin typeface="Calibri"/>
                <a:cs typeface="Calibri"/>
              </a:rPr>
              <a:t>Central del Paraguay</a:t>
            </a:r>
            <a:r>
              <a:rPr sz="3200" b="1" spc="-35" dirty="0">
                <a:solidFill>
                  <a:srgbClr val="00184B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84B"/>
                </a:solidFill>
                <a:latin typeface="Calibri"/>
                <a:cs typeface="Calibri"/>
              </a:rPr>
              <a:t>(U</a:t>
            </a:r>
            <a:r>
              <a:rPr lang="es-PY" sz="3200" b="1" spc="-10" dirty="0">
                <a:solidFill>
                  <a:srgbClr val="00184B"/>
                </a:solidFill>
                <a:latin typeface="Calibri"/>
                <a:cs typeface="Calibri"/>
              </a:rPr>
              <a:t>CP</a:t>
            </a:r>
            <a:r>
              <a:rPr sz="3200" b="1" spc="-10" dirty="0">
                <a:solidFill>
                  <a:srgbClr val="00184B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782" y="2308692"/>
            <a:ext cx="576707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95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Ofrece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31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empresas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asociadas</a:t>
            </a:r>
            <a:r>
              <a:rPr sz="2000" spc="315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10" dirty="0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CADAM,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000" spc="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000" spc="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mensuales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carreras</a:t>
            </a:r>
            <a:r>
              <a:rPr sz="2000" spc="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2000" dirty="0" err="1">
                <a:solidFill>
                  <a:srgbClr val="3E3E3E"/>
                </a:solidFill>
                <a:latin typeface="Calibri"/>
                <a:cs typeface="Calibri"/>
              </a:rPr>
              <a:t>grados</a:t>
            </a:r>
            <a:r>
              <a:rPr lang="es-PY" sz="2000" spc="210" dirty="0">
                <a:solidFill>
                  <a:srgbClr val="3E3E3E"/>
                </a:solidFill>
                <a:latin typeface="Calibri"/>
                <a:cs typeface="Calibri"/>
              </a:rPr>
              <a:t>, </a:t>
            </a:r>
            <a:r>
              <a:rPr sz="2000" dirty="0" err="1">
                <a:solidFill>
                  <a:srgbClr val="3E3E3E"/>
                </a:solidFill>
                <a:latin typeface="Calibri"/>
                <a:cs typeface="Calibri"/>
              </a:rPr>
              <a:t>posgrados</a:t>
            </a:r>
            <a:r>
              <a:rPr lang="es-PY" sz="2000" dirty="0">
                <a:solidFill>
                  <a:srgbClr val="3E3E3E"/>
                </a:solidFill>
                <a:latin typeface="Calibri"/>
                <a:cs typeface="Calibri"/>
              </a:rPr>
              <a:t> y programas de formación continua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sz="2000" spc="2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2000" spc="22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los</a:t>
            </a:r>
            <a:r>
              <a:rPr sz="2000" spc="229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funcionarios</a:t>
            </a:r>
            <a:r>
              <a:rPr sz="2000" spc="2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2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familiares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directos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(cónyuges</a:t>
            </a:r>
            <a:r>
              <a:rPr sz="2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hijos):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434" y="5234685"/>
            <a:ext cx="5767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5660" y="2680842"/>
            <a:ext cx="3852545" cy="989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 err="1">
                <a:solidFill>
                  <a:srgbClr val="FFFFFF"/>
                </a:solidFill>
                <a:latin typeface="Arial Black"/>
                <a:cs typeface="Arial Black"/>
              </a:rPr>
              <a:t>Contacto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endParaRPr lang="es-PY" sz="1600" dirty="0">
              <a:latin typeface="Arial Black"/>
              <a:cs typeface="Arial Black"/>
            </a:endParaRPr>
          </a:p>
          <a:p>
            <a:pPr marR="5715" algn="r">
              <a:lnSpc>
                <a:spcPts val="1914"/>
              </a:lnSpc>
            </a:pPr>
            <a:r>
              <a:rPr lang="es-PY" sz="1600" dirty="0">
                <a:solidFill>
                  <a:srgbClr val="FFFFFF"/>
                </a:solidFill>
                <a:latin typeface="Arial MT"/>
                <a:cs typeface="Arial MT"/>
              </a:rPr>
              <a:t>Brasilia 1158</a:t>
            </a:r>
            <a:r>
              <a:rPr lang="es-PY" sz="1600" spc="-5" dirty="0">
                <a:solidFill>
                  <a:srgbClr val="FFFFFF"/>
                </a:solidFill>
                <a:latin typeface="Arial MT"/>
                <a:cs typeface="Arial MT"/>
              </a:rPr>
              <a:t> e</a:t>
            </a:r>
            <a:r>
              <a:rPr lang="es-PY" sz="16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lang="es-PY"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PY" sz="1600" dirty="0">
                <a:solidFill>
                  <a:srgbClr val="FFFFFF"/>
                </a:solidFill>
                <a:latin typeface="Arial MT"/>
                <a:cs typeface="Arial MT"/>
              </a:rPr>
              <a:t>Tte.</a:t>
            </a:r>
            <a:r>
              <a:rPr lang="es-PY" sz="1600" spc="30" dirty="0">
                <a:solidFill>
                  <a:srgbClr val="FFFFFF"/>
                </a:solidFill>
                <a:latin typeface="Arial MT"/>
                <a:cs typeface="Arial MT"/>
              </a:rPr>
              <a:t> 2° </a:t>
            </a:r>
            <a:r>
              <a:rPr lang="es-PY" sz="1600" spc="-10" dirty="0">
                <a:solidFill>
                  <a:srgbClr val="FFFFFF"/>
                </a:solidFill>
                <a:latin typeface="Arial MT"/>
                <a:cs typeface="Arial MT"/>
              </a:rPr>
              <a:t>Benigno Villamayor</a:t>
            </a:r>
          </a:p>
          <a:p>
            <a:pPr marR="5715" algn="r">
              <a:lnSpc>
                <a:spcPts val="1914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Tel.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021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lang="es-PY" sz="1600" dirty="0">
                <a:solidFill>
                  <a:srgbClr val="FFFFFF"/>
                </a:solidFill>
                <a:latin typeface="Arial MT"/>
                <a:cs typeface="Arial MT"/>
              </a:rPr>
              <a:t>80 231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434" y="4180046"/>
            <a:ext cx="8518478" cy="744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87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lang="es-PY" sz="2400" b="1" dirty="0">
                <a:solidFill>
                  <a:srgbClr val="3E3E3E"/>
                </a:solidFill>
                <a:latin typeface="Calibri"/>
                <a:cs typeface="Calibri"/>
              </a:rPr>
              <a:t>20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%</a:t>
            </a:r>
            <a:r>
              <a:rPr sz="24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s-PY" sz="2400" b="1" spc="-55" dirty="0">
                <a:solidFill>
                  <a:srgbClr val="3E3E3E"/>
                </a:solidFill>
                <a:latin typeface="Calibri"/>
                <a:cs typeface="Calibri"/>
              </a:rPr>
              <a:t> de descuento en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3E3E3E"/>
                </a:solidFill>
                <a:latin typeface="Calibri"/>
                <a:cs typeface="Calibri"/>
              </a:rPr>
              <a:t>mensual</a:t>
            </a:r>
            <a:r>
              <a:rPr lang="es-PY" sz="2400" b="1" dirty="0">
                <a:solidFill>
                  <a:srgbClr val="3E3E3E"/>
                </a:solidFill>
                <a:latin typeface="Calibri"/>
                <a:cs typeface="Calibri"/>
              </a:rPr>
              <a:t>es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s-PY" sz="2400" b="1" spc="-45" dirty="0">
                <a:solidFill>
                  <a:srgbClr val="3E3E3E"/>
                </a:solidFill>
                <a:latin typeface="Calibri"/>
                <a:cs typeface="Calibri"/>
              </a:rPr>
              <a:t>de las carreras de grados, posgrados y programas de formación continua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4444" y="-6095"/>
            <a:ext cx="4149090" cy="1324610"/>
            <a:chOff x="2974444" y="-6095"/>
            <a:chExt cx="4149090" cy="1324610"/>
          </a:xfrm>
        </p:grpSpPr>
        <p:sp>
          <p:nvSpPr>
            <p:cNvPr id="10" name="object 10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9C2E312-69D2-4DEE-8DED-BF9A5BD2D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0" b="57033"/>
          <a:stretch/>
        </p:blipFill>
        <p:spPr>
          <a:xfrm>
            <a:off x="8742912" y="214581"/>
            <a:ext cx="3074671" cy="1614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5078" y="215444"/>
            <a:ext cx="624205" cy="608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3400" spc="-25" dirty="0">
                <a:solidFill>
                  <a:srgbClr val="FFFFFF"/>
                </a:solidFill>
                <a:latin typeface="Arial Black"/>
                <a:cs typeface="Arial Black"/>
              </a:rPr>
              <a:t>FR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65043" y="2666430"/>
            <a:ext cx="34834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" marR="5080" indent="1767839" algn="just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Contacto: </a:t>
            </a:r>
            <a:r>
              <a:rPr lang="es-PY" sz="1600" spc="-100" dirty="0">
                <a:solidFill>
                  <a:srgbClr val="FFFFFF"/>
                </a:solidFill>
                <a:latin typeface="Arial MT"/>
                <a:cs typeface="Arial Black"/>
              </a:rPr>
              <a:t>Monseñor Bogarín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PY" sz="1600" spc="-10" dirty="0">
                <a:solidFill>
                  <a:srgbClr val="FFFFFF"/>
                </a:solidFill>
                <a:latin typeface="Arial MT"/>
                <a:cs typeface="Arial MT"/>
              </a:rPr>
              <a:t>284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PY" sz="1600" spc="-25" dirty="0">
                <a:solidFill>
                  <a:srgbClr val="FFFFFF"/>
                </a:solidFill>
                <a:latin typeface="Arial MT"/>
                <a:cs typeface="Arial MT"/>
              </a:rPr>
              <a:t>esq.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PY" sz="1600" spc="-10" dirty="0">
                <a:solidFill>
                  <a:srgbClr val="FFFFFF"/>
                </a:solidFill>
                <a:latin typeface="Arial MT"/>
                <a:cs typeface="Arial MT"/>
              </a:rPr>
              <a:t>J. Eulogio Estigarribia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Tel.: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(021)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PY" sz="1600" spc="-15" dirty="0">
                <a:solidFill>
                  <a:srgbClr val="FFFFFF"/>
                </a:solidFill>
                <a:latin typeface="Arial MT"/>
                <a:cs typeface="Arial MT"/>
              </a:rPr>
              <a:t>338 7000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0540" y="0"/>
            <a:ext cx="8907041" cy="1442084"/>
            <a:chOff x="2980540" y="0"/>
            <a:chExt cx="8907041" cy="1442084"/>
          </a:xfrm>
        </p:grpSpPr>
        <p:sp>
          <p:nvSpPr>
            <p:cNvPr id="6" name="object 6"/>
            <p:cNvSpPr/>
            <p:nvPr/>
          </p:nvSpPr>
          <p:spPr>
            <a:xfrm>
              <a:off x="8319516" y="53339"/>
              <a:ext cx="3568065" cy="1388745"/>
            </a:xfrm>
            <a:custGeom>
              <a:avLst/>
              <a:gdLst/>
              <a:ahLst/>
              <a:cxnLst/>
              <a:rect l="l" t="t" r="r" b="b"/>
              <a:pathLst>
                <a:path w="3568065" h="1388745">
                  <a:moveTo>
                    <a:pt x="0" y="1388363"/>
                  </a:moveTo>
                  <a:lnTo>
                    <a:pt x="3567683" y="1388363"/>
                  </a:lnTo>
                  <a:lnTo>
                    <a:pt x="3567683" y="0"/>
                  </a:lnTo>
                  <a:lnTo>
                    <a:pt x="0" y="0"/>
                  </a:lnTo>
                  <a:lnTo>
                    <a:pt x="0" y="1388363"/>
                  </a:lnTo>
                  <a:close/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0" y="0"/>
                  </a:lnTo>
                  <a:lnTo>
                    <a:pt x="2439946" y="1312164"/>
                  </a:lnTo>
                  <a:lnTo>
                    <a:pt x="4136539" y="1312164"/>
                  </a:lnTo>
                  <a:lnTo>
                    <a:pt x="169659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0540" y="0"/>
              <a:ext cx="4137025" cy="1312545"/>
            </a:xfrm>
            <a:custGeom>
              <a:avLst/>
              <a:gdLst/>
              <a:ahLst/>
              <a:cxnLst/>
              <a:rect l="l" t="t" r="r" b="b"/>
              <a:pathLst>
                <a:path w="4137025" h="1312545">
                  <a:moveTo>
                    <a:pt x="1696593" y="0"/>
                  </a:moveTo>
                  <a:lnTo>
                    <a:pt x="4136539" y="1312164"/>
                  </a:lnTo>
                  <a:lnTo>
                    <a:pt x="2439946" y="13121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1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858" y="511505"/>
            <a:ext cx="3568065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lang="es-PY" spc="-170" dirty="0"/>
              <a:t>Universidad Comunera</a:t>
            </a:r>
            <a:r>
              <a:rPr spc="-170" dirty="0"/>
              <a:t> </a:t>
            </a:r>
            <a:r>
              <a:rPr spc="-10" dirty="0"/>
              <a:t>(</a:t>
            </a:r>
            <a:r>
              <a:rPr lang="es-PY" spc="-10" dirty="0"/>
              <a:t>UCOM</a:t>
            </a:r>
            <a:r>
              <a:rPr spc="-10" dirty="0"/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2255" y="2742941"/>
            <a:ext cx="675670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100299"/>
              </a:lnSpc>
              <a:spcBef>
                <a:spcPts val="9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Otorga</a:t>
            </a:r>
            <a:r>
              <a:rPr sz="2000" spc="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000" spc="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adicionales</a:t>
            </a:r>
            <a:r>
              <a:rPr sz="200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funcionarios,</a:t>
            </a:r>
            <a:r>
              <a:rPr sz="2000" spc="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conyugue</a:t>
            </a:r>
            <a:r>
              <a:rPr sz="200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2000" spc="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hijos</a:t>
            </a:r>
            <a:r>
              <a:rPr sz="2000" spc="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funcionarios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las</a:t>
            </a:r>
            <a:r>
              <a:rPr sz="20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Empresas</a:t>
            </a:r>
            <a:r>
              <a:rPr sz="200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Asociadas</a:t>
            </a:r>
            <a:r>
              <a:rPr sz="200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CADAM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lang="es-PY" sz="2000" spc="40" dirty="0">
                <a:solidFill>
                  <a:srgbClr val="3E3E3E"/>
                </a:solidFill>
                <a:latin typeface="Calibri"/>
                <a:cs typeface="Calibri"/>
              </a:rPr>
              <a:t> las </a:t>
            </a:r>
            <a:r>
              <a:rPr sz="2000" dirty="0" err="1">
                <a:solidFill>
                  <a:srgbClr val="3E3E3E"/>
                </a:solidFill>
                <a:latin typeface="Calibri"/>
                <a:cs typeface="Calibri"/>
              </a:rPr>
              <a:t>cuotas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mensuales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cursos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s-PY" sz="2000" spc="-45" dirty="0">
                <a:solidFill>
                  <a:srgbClr val="3E3E3E"/>
                </a:solidFill>
                <a:latin typeface="Calibri"/>
                <a:cs typeface="Calibri"/>
              </a:rPr>
              <a:t>programas de grados, </a:t>
            </a:r>
            <a:r>
              <a:rPr sz="2000" dirty="0" err="1">
                <a:solidFill>
                  <a:srgbClr val="3E3E3E"/>
                </a:solidFill>
                <a:latin typeface="Calibri"/>
                <a:cs typeface="Calibri"/>
              </a:rPr>
              <a:t>posgrados</a:t>
            </a:r>
            <a:r>
              <a:rPr sz="2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y</a:t>
            </a:r>
            <a:r>
              <a:rPr sz="2000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diplomados: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495" y="4559249"/>
            <a:ext cx="9075420" cy="1125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 indent="-448945">
              <a:lnSpc>
                <a:spcPts val="2870"/>
              </a:lnSpc>
              <a:spcBef>
                <a:spcPts val="100"/>
              </a:spcBef>
              <a:buFont typeface="Calibri"/>
              <a:buChar char="•"/>
              <a:tabLst>
                <a:tab pos="46164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4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4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s-PY" sz="2400" b="1" spc="-35" dirty="0">
                <a:solidFill>
                  <a:srgbClr val="3E3E3E"/>
                </a:solidFill>
                <a:latin typeface="Calibri"/>
                <a:cs typeface="Calibri"/>
              </a:rPr>
              <a:t>10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%</a:t>
            </a:r>
            <a:r>
              <a:rPr sz="24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s-PY" sz="2400" b="1" spc="-35" dirty="0">
                <a:solidFill>
                  <a:srgbClr val="3E3E3E"/>
                </a:solidFill>
                <a:latin typeface="Calibri"/>
                <a:cs typeface="Calibri"/>
              </a:rPr>
              <a:t>programas de Diplomados</a:t>
            </a:r>
            <a:endParaRPr sz="2400" dirty="0">
              <a:latin typeface="Calibri"/>
              <a:cs typeface="Calibri"/>
            </a:endParaRPr>
          </a:p>
          <a:p>
            <a:pPr marL="461645" indent="-448945">
              <a:lnSpc>
                <a:spcPts val="2870"/>
              </a:lnSpc>
              <a:buFont typeface="Calibri"/>
              <a:buChar char="•"/>
              <a:tabLst>
                <a:tab pos="46164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4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400" b="1" spc="-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s-PY" sz="2400" b="1" spc="-65" dirty="0">
                <a:solidFill>
                  <a:srgbClr val="3E3E3E"/>
                </a:solidFill>
                <a:latin typeface="Calibri"/>
                <a:cs typeface="Calibri"/>
              </a:rPr>
              <a:t>5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%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s-PY" sz="2400" b="1" spc="-60" dirty="0">
                <a:solidFill>
                  <a:srgbClr val="3E3E3E"/>
                </a:solidFill>
                <a:latin typeface="Calibri"/>
                <a:cs typeface="Calibri"/>
              </a:rPr>
              <a:t>programas de </a:t>
            </a:r>
            <a:r>
              <a:rPr sz="2400" b="1" spc="-10" dirty="0" err="1">
                <a:solidFill>
                  <a:srgbClr val="3E3E3E"/>
                </a:solidFill>
                <a:latin typeface="Calibri"/>
                <a:cs typeface="Calibri"/>
              </a:rPr>
              <a:t>Posgrados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461645" indent="-448945">
              <a:lnSpc>
                <a:spcPct val="100000"/>
              </a:lnSpc>
              <a:buFont typeface="Calibri"/>
              <a:buChar char="•"/>
              <a:tabLst>
                <a:tab pos="461645" algn="l"/>
              </a:tabLst>
            </a:pP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Descuentos</a:t>
            </a:r>
            <a:r>
              <a:rPr sz="24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sz="24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1</a:t>
            </a:r>
            <a:r>
              <a:rPr lang="es-PY" sz="2400" b="1" dirty="0">
                <a:solidFill>
                  <a:srgbClr val="3E3E3E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3E3E3E"/>
                </a:solidFill>
                <a:latin typeface="Calibri"/>
                <a:cs typeface="Calibri"/>
              </a:rPr>
              <a:t>%</a:t>
            </a:r>
            <a:r>
              <a:rPr sz="24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3E3E3E"/>
                </a:solidFill>
                <a:latin typeface="Calibri"/>
                <a:cs typeface="Calibri"/>
              </a:rPr>
              <a:t>en</a:t>
            </a:r>
            <a:r>
              <a:rPr sz="2400" b="1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es-PY" sz="2400" b="1" spc="-55" dirty="0">
                <a:solidFill>
                  <a:srgbClr val="3E3E3E"/>
                </a:solidFill>
                <a:latin typeface="Calibri"/>
                <a:cs typeface="Calibri"/>
              </a:rPr>
              <a:t>carreras de Grado</a:t>
            </a:r>
            <a:r>
              <a:rPr sz="2400" b="1" spc="-10" dirty="0">
                <a:solidFill>
                  <a:srgbClr val="3E3E3E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D25C26F-4AD8-4BA9-AB03-C815DF471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2" t="6510" r="18127" b="75555"/>
          <a:stretch/>
        </p:blipFill>
        <p:spPr>
          <a:xfrm>
            <a:off x="8365042" y="132739"/>
            <a:ext cx="3483423" cy="12299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1691</Words>
  <Application>Microsoft Office PowerPoint</Application>
  <PresentationFormat>Panorámica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Arial MT</vt:lpstr>
      <vt:lpstr>Calibri</vt:lpstr>
      <vt:lpstr>Cambria Math</vt:lpstr>
      <vt:lpstr>Constantia</vt:lpstr>
      <vt:lpstr>Segoe UI Symbol</vt:lpstr>
      <vt:lpstr>Tahoma</vt:lpstr>
      <vt:lpstr>Office Theme</vt:lpstr>
      <vt:lpstr>CONVENIOS INSTITUCIONALES 2025</vt:lpstr>
      <vt:lpstr>CONVENIOS CON:</vt:lpstr>
      <vt:lpstr>UNIVERSIDAD AMERICANA</vt:lpstr>
      <vt:lpstr>Presentación de PowerPoint</vt:lpstr>
      <vt:lpstr>FR</vt:lpstr>
      <vt:lpstr>FR</vt:lpstr>
      <vt:lpstr>El título se escribe aquí</vt:lpstr>
      <vt:lpstr>Presentación de PowerPoint</vt:lpstr>
      <vt:lpstr>Universidad Comunera (UCOM)</vt:lpstr>
      <vt:lpstr>Escuela de Administración de Negocios de Educación Superior (EDAN)</vt:lpstr>
      <vt:lpstr>INITIATIVE Escuela de Negocios</vt:lpstr>
      <vt:lpstr>ALTAG Consulting</vt:lpstr>
      <vt:lpstr>FR</vt:lpstr>
      <vt:lpstr>USIL BUSINESS SCHOOL</vt:lpstr>
      <vt:lpstr>BERLITZ Escuela de Idiomas</vt:lpstr>
      <vt:lpstr>OTROS CONVENIOS:</vt:lpstr>
      <vt:lpstr>Informes: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CONVENIOS  INSTITUCIONALES  2024</dc:title>
  <dc:creator>Marketing</dc:creator>
  <cp:lastModifiedBy>Ignacio Eduardo Distefano Balbuena</cp:lastModifiedBy>
  <cp:revision>3</cp:revision>
  <dcterms:created xsi:type="dcterms:W3CDTF">2025-01-14T15:24:13Z</dcterms:created>
  <dcterms:modified xsi:type="dcterms:W3CDTF">2025-01-20T21:14:37Z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2025-01-14T00:00:00Z</vt:filetime>
  </property>
  <property fmtid="{D5CDD505-2E9C-101B-9397-08002B2CF9AE}" pid="5" name="Producer">
    <vt:lpwstr>Microsoft® PowerPoint® 2016</vt:lpwstr>
  </property>
</Properties>
</file>